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53"/>
  </p:notesMasterIdLst>
  <p:handoutMasterIdLst>
    <p:handoutMasterId r:id="rId54"/>
  </p:handoutMasterIdLst>
  <p:sldIdLst>
    <p:sldId id="256" r:id="rId2"/>
    <p:sldId id="257" r:id="rId3"/>
    <p:sldId id="258" r:id="rId4"/>
    <p:sldId id="259" r:id="rId5"/>
    <p:sldId id="283" r:id="rId6"/>
    <p:sldId id="260" r:id="rId7"/>
    <p:sldId id="262" r:id="rId8"/>
    <p:sldId id="287" r:id="rId9"/>
    <p:sldId id="284" r:id="rId10"/>
    <p:sldId id="285" r:id="rId11"/>
    <p:sldId id="263" r:id="rId12"/>
    <p:sldId id="264" r:id="rId13"/>
    <p:sldId id="286" r:id="rId14"/>
    <p:sldId id="265" r:id="rId15"/>
    <p:sldId id="288" r:id="rId16"/>
    <p:sldId id="289" r:id="rId17"/>
    <p:sldId id="290" r:id="rId18"/>
    <p:sldId id="291" r:id="rId19"/>
    <p:sldId id="267" r:id="rId20"/>
    <p:sldId id="269" r:id="rId21"/>
    <p:sldId id="301" r:id="rId22"/>
    <p:sldId id="295" r:id="rId23"/>
    <p:sldId id="296" r:id="rId24"/>
    <p:sldId id="297" r:id="rId25"/>
    <p:sldId id="298" r:id="rId26"/>
    <p:sldId id="299" r:id="rId27"/>
    <p:sldId id="300" r:id="rId28"/>
    <p:sldId id="268" r:id="rId29"/>
    <p:sldId id="292" r:id="rId30"/>
    <p:sldId id="293" r:id="rId31"/>
    <p:sldId id="294" r:id="rId32"/>
    <p:sldId id="280" r:id="rId33"/>
    <p:sldId id="310" r:id="rId34"/>
    <p:sldId id="270" r:id="rId35"/>
    <p:sldId id="302" r:id="rId36"/>
    <p:sldId id="303" r:id="rId37"/>
    <p:sldId id="272" r:id="rId38"/>
    <p:sldId id="277" r:id="rId39"/>
    <p:sldId id="306" r:id="rId40"/>
    <p:sldId id="304" r:id="rId41"/>
    <p:sldId id="305" r:id="rId42"/>
    <p:sldId id="273" r:id="rId43"/>
    <p:sldId id="307" r:id="rId44"/>
    <p:sldId id="308" r:id="rId45"/>
    <p:sldId id="276" r:id="rId46"/>
    <p:sldId id="278" r:id="rId47"/>
    <p:sldId id="274" r:id="rId48"/>
    <p:sldId id="311" r:id="rId49"/>
    <p:sldId id="312" r:id="rId50"/>
    <p:sldId id="313" r:id="rId51"/>
    <p:sldId id="314" r:id="rId5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D9D9D9"/>
    <a:srgbClr val="DADADA"/>
    <a:srgbClr val="729B3C"/>
    <a:srgbClr val="476D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1776"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87E1D296-76A6-4944-B29F-F4B7C1140F92}" type="datetimeFigureOut">
              <a:rPr lang="en-US" smtClean="0"/>
              <a:t>19-01-04</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E5A1E2C6-2AE9-3B47-96BD-160EF03557BB}" type="slidenum">
              <a:rPr lang="en-US" smtClean="0"/>
              <a:t>‹#›</a:t>
            </a:fld>
            <a:endParaRPr lang="en-US"/>
          </a:p>
        </p:txBody>
      </p:sp>
    </p:spTree>
    <p:extLst>
      <p:ext uri="{BB962C8B-B14F-4D97-AF65-F5344CB8AC3E}">
        <p14:creationId xmlns:p14="http://schemas.microsoft.com/office/powerpoint/2010/main" val="1850209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014" y="0"/>
            <a:ext cx="4029282" cy="350760"/>
          </a:xfrm>
          <a:prstGeom prst="rect">
            <a:avLst/>
          </a:prstGeom>
        </p:spPr>
        <p:txBody>
          <a:bodyPr vert="horz" lIns="91440" tIns="45720" rIns="91440" bIns="45720" rtlCol="0"/>
          <a:lstStyle>
            <a:lvl1pPr algn="r">
              <a:defRPr sz="1200"/>
            </a:lvl1pPr>
          </a:lstStyle>
          <a:p>
            <a:fld id="{A0859074-BB2D-6444-8C0C-AA0A6FA7F7BE}" type="datetimeFigureOut">
              <a:rPr lang="en-US" smtClean="0"/>
              <a:t>19-01-04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482" y="3330419"/>
            <a:ext cx="7435436" cy="3154441"/>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014" y="6658443"/>
            <a:ext cx="4029282" cy="350760"/>
          </a:xfrm>
          <a:prstGeom prst="rect">
            <a:avLst/>
          </a:prstGeom>
        </p:spPr>
        <p:txBody>
          <a:bodyPr vert="horz" lIns="91440" tIns="45720" rIns="91440" bIns="45720" rtlCol="0" anchor="b"/>
          <a:lstStyle>
            <a:lvl1pPr algn="r">
              <a:defRPr sz="1200"/>
            </a:lvl1pPr>
          </a:lstStyle>
          <a:p>
            <a:fld id="{1DD3FACB-BDFA-E241-AE09-D020077F0FAC}" type="slidenum">
              <a:rPr lang="en-US" smtClean="0"/>
              <a:t>‹#›</a:t>
            </a:fld>
            <a:endParaRPr lang="en-US"/>
          </a:p>
        </p:txBody>
      </p:sp>
    </p:spTree>
    <p:extLst>
      <p:ext uri="{BB962C8B-B14F-4D97-AF65-F5344CB8AC3E}">
        <p14:creationId xmlns:p14="http://schemas.microsoft.com/office/powerpoint/2010/main" val="1621924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Understand that the Iroquois Confederacy is made up of separate nations, bound by the Great Law of Peace, and that it is many centuries old. It still exists today. </a:t>
            </a:r>
            <a:endParaRPr lang="en-US" dirty="0" smtClean="0"/>
          </a:p>
          <a:p>
            <a:endParaRPr lang="en-US" dirty="0"/>
          </a:p>
        </p:txBody>
      </p:sp>
      <p:sp>
        <p:nvSpPr>
          <p:cNvPr id="4" name="Slide Number Placeholder 3"/>
          <p:cNvSpPr>
            <a:spLocks noGrp="1"/>
          </p:cNvSpPr>
          <p:nvPr>
            <p:ph type="sldNum" sz="quarter" idx="10"/>
          </p:nvPr>
        </p:nvSpPr>
        <p:spPr/>
        <p:txBody>
          <a:bodyPr/>
          <a:lstStyle/>
          <a:p>
            <a:fld id="{1DD3FACB-BDFA-E241-AE09-D020077F0FAC}" type="slidenum">
              <a:rPr lang="en-US" smtClean="0"/>
              <a:t>2</a:t>
            </a:fld>
            <a:endParaRPr lang="en-US"/>
          </a:p>
        </p:txBody>
      </p:sp>
    </p:spTree>
    <p:extLst>
      <p:ext uri="{BB962C8B-B14F-4D97-AF65-F5344CB8AC3E}">
        <p14:creationId xmlns:p14="http://schemas.microsoft.com/office/powerpoint/2010/main" val="95303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understand the</a:t>
            </a:r>
            <a:r>
              <a:rPr lang="en-US" baseline="0" dirty="0" smtClean="0"/>
              <a:t> role of clans in the Iroquois Confederacy</a:t>
            </a:r>
            <a:endParaRPr lang="en-US" dirty="0"/>
          </a:p>
        </p:txBody>
      </p:sp>
      <p:sp>
        <p:nvSpPr>
          <p:cNvPr id="4" name="Slide Number Placeholder 3"/>
          <p:cNvSpPr>
            <a:spLocks noGrp="1"/>
          </p:cNvSpPr>
          <p:nvPr>
            <p:ph type="sldNum" sz="quarter" idx="10"/>
          </p:nvPr>
        </p:nvSpPr>
        <p:spPr/>
        <p:txBody>
          <a:bodyPr/>
          <a:lstStyle/>
          <a:p>
            <a:fld id="{1DD3FACB-BDFA-E241-AE09-D020077F0FAC}" type="slidenum">
              <a:rPr lang="en-US" smtClean="0"/>
              <a:t>14</a:t>
            </a:fld>
            <a:endParaRPr lang="en-US"/>
          </a:p>
        </p:txBody>
      </p:sp>
    </p:spTree>
    <p:extLst>
      <p:ext uri="{BB962C8B-B14F-4D97-AF65-F5344CB8AC3E}">
        <p14:creationId xmlns:p14="http://schemas.microsoft.com/office/powerpoint/2010/main" val="330805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understand</a:t>
            </a:r>
            <a:r>
              <a:rPr lang="en-US" baseline="0" dirty="0" smtClean="0"/>
              <a:t> the role of the longhouse in the Iroquois Confederacy</a:t>
            </a:r>
            <a:br>
              <a:rPr lang="en-US" baseline="0" dirty="0" smtClean="0"/>
            </a:br>
            <a:endParaRPr lang="en-US" dirty="0"/>
          </a:p>
        </p:txBody>
      </p:sp>
      <p:sp>
        <p:nvSpPr>
          <p:cNvPr id="4" name="Slide Number Placeholder 3"/>
          <p:cNvSpPr>
            <a:spLocks noGrp="1"/>
          </p:cNvSpPr>
          <p:nvPr>
            <p:ph type="sldNum" sz="quarter" idx="10"/>
          </p:nvPr>
        </p:nvSpPr>
        <p:spPr/>
        <p:txBody>
          <a:bodyPr/>
          <a:lstStyle/>
          <a:p>
            <a:fld id="{1DD3FACB-BDFA-E241-AE09-D020077F0FAC}" type="slidenum">
              <a:rPr lang="en-US" smtClean="0"/>
              <a:t>16</a:t>
            </a:fld>
            <a:endParaRPr lang="en-US"/>
          </a:p>
        </p:txBody>
      </p:sp>
    </p:spTree>
    <p:extLst>
      <p:ext uri="{BB962C8B-B14F-4D97-AF65-F5344CB8AC3E}">
        <p14:creationId xmlns:p14="http://schemas.microsoft.com/office/powerpoint/2010/main" val="3160614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can explain the roles of men and women in the Iroquois Confederacy</a:t>
            </a:r>
          </a:p>
          <a:p>
            <a:endParaRPr lang="en-US" dirty="0"/>
          </a:p>
        </p:txBody>
      </p:sp>
      <p:sp>
        <p:nvSpPr>
          <p:cNvPr id="4" name="Slide Number Placeholder 3"/>
          <p:cNvSpPr>
            <a:spLocks noGrp="1"/>
          </p:cNvSpPr>
          <p:nvPr>
            <p:ph type="sldNum" sz="quarter" idx="10"/>
          </p:nvPr>
        </p:nvSpPr>
        <p:spPr/>
        <p:txBody>
          <a:bodyPr/>
          <a:lstStyle/>
          <a:p>
            <a:fld id="{1DD3FACB-BDFA-E241-AE09-D020077F0FAC}" type="slidenum">
              <a:rPr lang="en-US" smtClean="0"/>
              <a:t>19</a:t>
            </a:fld>
            <a:endParaRPr lang="en-US"/>
          </a:p>
        </p:txBody>
      </p:sp>
    </p:spTree>
    <p:extLst>
      <p:ext uri="{BB962C8B-B14F-4D97-AF65-F5344CB8AC3E}">
        <p14:creationId xmlns:p14="http://schemas.microsoft.com/office/powerpoint/2010/main" val="3077518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can explain the rights and responsibilities of men and women in the government of the Iroquois Confederacy. </a:t>
            </a:r>
            <a:endParaRPr lang="en-US" dirty="0" smtClean="0"/>
          </a:p>
          <a:p>
            <a:endParaRPr lang="en-US" dirty="0"/>
          </a:p>
        </p:txBody>
      </p:sp>
      <p:sp>
        <p:nvSpPr>
          <p:cNvPr id="4" name="Slide Number Placeholder 3"/>
          <p:cNvSpPr>
            <a:spLocks noGrp="1"/>
          </p:cNvSpPr>
          <p:nvPr>
            <p:ph type="sldNum" sz="quarter" idx="10"/>
          </p:nvPr>
        </p:nvSpPr>
        <p:spPr/>
        <p:txBody>
          <a:bodyPr/>
          <a:lstStyle/>
          <a:p>
            <a:fld id="{1DD3FACB-BDFA-E241-AE09-D020077F0FAC}" type="slidenum">
              <a:rPr lang="en-US" smtClean="0"/>
              <a:t>34</a:t>
            </a:fld>
            <a:endParaRPr lang="en-US"/>
          </a:p>
        </p:txBody>
      </p:sp>
    </p:spTree>
    <p:extLst>
      <p:ext uri="{BB962C8B-B14F-4D97-AF65-F5344CB8AC3E}">
        <p14:creationId xmlns:p14="http://schemas.microsoft.com/office/powerpoint/2010/main" val="363933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19-01-04</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CA"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19-01-04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19-01-04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19-01-04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19-01-04</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CA"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CA"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19-01-04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19-01-04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19-01-04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19-01-04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19-01-04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CA"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19-01-04</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CA"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19-01-04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CA"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79RApCgwZFw?t=105"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X5l50xhQ8IM?t=42"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600" dirty="0" smtClean="0"/>
              <a:t>WHAT WAS THE Iroquois confederacy?</a:t>
            </a:r>
            <a:endParaRPr lang="en-US" sz="3600"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301253" y="2086009"/>
            <a:ext cx="9144000" cy="2541494"/>
          </a:xfrm>
          <a:prstGeom prst="rect">
            <a:avLst/>
          </a:prstGeom>
        </p:spPr>
      </p:pic>
    </p:spTree>
    <p:extLst>
      <p:ext uri="{BB962C8B-B14F-4D97-AF65-F5344CB8AC3E}">
        <p14:creationId xmlns:p14="http://schemas.microsoft.com/office/powerpoint/2010/main" val="3821174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THE IROQUOIS CONFEDERACY BEGIN?</a:t>
            </a:r>
            <a:endParaRPr lang="en-US" dirty="0"/>
          </a:p>
        </p:txBody>
      </p:sp>
      <p:sp>
        <p:nvSpPr>
          <p:cNvPr id="3" name="Content Placeholder 2"/>
          <p:cNvSpPr>
            <a:spLocks noGrp="1"/>
          </p:cNvSpPr>
          <p:nvPr>
            <p:ph idx="1"/>
          </p:nvPr>
        </p:nvSpPr>
        <p:spPr>
          <a:xfrm>
            <a:off x="457200" y="1752600"/>
            <a:ext cx="8340246" cy="4040493"/>
          </a:xfrm>
        </p:spPr>
        <p:txBody>
          <a:bodyPr>
            <a:normAutofit/>
          </a:bodyPr>
          <a:lstStyle/>
          <a:p>
            <a:pPr marL="114300" indent="0">
              <a:buNone/>
            </a:pPr>
            <a:r>
              <a:rPr lang="en-US" dirty="0" smtClean="0"/>
              <a:t>With </a:t>
            </a:r>
            <a:r>
              <a:rPr lang="en-US" dirty="0"/>
              <a:t>the help of Hiawatha, he persuaded each nation to accept the Great Law of Peace. </a:t>
            </a:r>
            <a:endParaRPr lang="en-US" dirty="0" smtClean="0"/>
          </a:p>
          <a:p>
            <a:pPr marL="114300" indent="0">
              <a:buNone/>
            </a:pPr>
            <a:r>
              <a:rPr lang="en-US" dirty="0" smtClean="0"/>
              <a:t>The </a:t>
            </a:r>
            <a:r>
              <a:rPr lang="en-US" dirty="0"/>
              <a:t>Great Law of Peace established a government — the Iroquois Confederacy — that allowed the nations to work together and respect each other. </a:t>
            </a: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
        <p:nvSpPr>
          <p:cNvPr id="5" name="Rectangle 4"/>
          <p:cNvSpPr/>
          <p:nvPr/>
        </p:nvSpPr>
        <p:spPr>
          <a:xfrm>
            <a:off x="1471405" y="3914077"/>
            <a:ext cx="6195384" cy="1383349"/>
          </a:xfrm>
          <a:prstGeom prst="rect">
            <a:avLst/>
          </a:prstGeom>
          <a:solidFill>
            <a:srgbClr val="476D35"/>
          </a:solidFill>
          <a:ln w="57150" cmpd="sng">
            <a:solidFill>
              <a:srgbClr val="729B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The Great Law of Peace established an </a:t>
            </a:r>
            <a:r>
              <a:rPr lang="en-US" sz="2800" b="1" dirty="0"/>
              <a:t>alliance</a:t>
            </a:r>
            <a:r>
              <a:rPr lang="en-US" sz="2000" dirty="0"/>
              <a:t> </a:t>
            </a:r>
            <a:endParaRPr lang="en-US" sz="2000" dirty="0" smtClean="0"/>
          </a:p>
          <a:p>
            <a:pPr algn="ctr"/>
            <a:r>
              <a:rPr lang="en-US" sz="2000" dirty="0" smtClean="0"/>
              <a:t>among </a:t>
            </a:r>
            <a:r>
              <a:rPr lang="en-US" sz="2000" dirty="0"/>
              <a:t>the member nations of the Iroquois </a:t>
            </a:r>
            <a:r>
              <a:rPr lang="en-US" sz="2000" dirty="0" smtClean="0"/>
              <a:t>Confederacy</a:t>
            </a:r>
            <a:endParaRPr lang="en-US" sz="2000" dirty="0"/>
          </a:p>
        </p:txBody>
      </p:sp>
      <p:pic>
        <p:nvPicPr>
          <p:cNvPr id="8" name="Picture 7">
            <a:hlinkClick r:id="rId3"/>
          </p:cNvPr>
          <p:cNvPicPr>
            <a:picLocks noChangeAspect="1"/>
          </p:cNvPicPr>
          <p:nvPr/>
        </p:nvPicPr>
        <p:blipFill rotWithShape="1">
          <a:blip r:embed="rId4"/>
          <a:srcRect l="9757" t="23038" r="9842" b="17335"/>
          <a:stretch/>
        </p:blipFill>
        <p:spPr>
          <a:xfrm flipV="1">
            <a:off x="7532619" y="5793093"/>
            <a:ext cx="1154181" cy="855970"/>
          </a:xfrm>
          <a:prstGeom prst="rect">
            <a:avLst/>
          </a:prstGeom>
        </p:spPr>
      </p:pic>
    </p:spTree>
    <p:extLst>
      <p:ext uri="{BB962C8B-B14F-4D97-AF65-F5344CB8AC3E}">
        <p14:creationId xmlns:p14="http://schemas.microsoft.com/office/powerpoint/2010/main" val="2198105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pic>
        <p:nvPicPr>
          <p:cNvPr id="6" name="Picture 5" descr="Screen Shot 2019-01-04 at 6.12.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80" y="271639"/>
            <a:ext cx="8874888" cy="4871542"/>
          </a:xfrm>
          <a:prstGeom prst="rect">
            <a:avLst/>
          </a:prstGeom>
        </p:spPr>
      </p:pic>
    </p:spTree>
    <p:extLst>
      <p:ext uri="{BB962C8B-B14F-4D97-AF65-F5344CB8AC3E}">
        <p14:creationId xmlns:p14="http://schemas.microsoft.com/office/powerpoint/2010/main" val="3372307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ORAL HISTORY?</a:t>
            </a:r>
            <a:endParaRPr lang="en-US" dirty="0"/>
          </a:p>
        </p:txBody>
      </p:sp>
      <p:sp>
        <p:nvSpPr>
          <p:cNvPr id="3" name="Content Placeholder 2"/>
          <p:cNvSpPr>
            <a:spLocks noGrp="1"/>
          </p:cNvSpPr>
          <p:nvPr>
            <p:ph idx="1"/>
          </p:nvPr>
        </p:nvSpPr>
        <p:spPr/>
        <p:txBody>
          <a:bodyPr/>
          <a:lstStyle/>
          <a:p>
            <a:r>
              <a:rPr lang="en-US" dirty="0"/>
              <a:t>Different peoples have different ways of recording their past. The </a:t>
            </a:r>
            <a:r>
              <a:rPr lang="en-US" dirty="0" err="1"/>
              <a:t>Haudenosaunee</a:t>
            </a:r>
            <a:r>
              <a:rPr lang="en-US" dirty="0"/>
              <a:t> traditionally recounted their past in spoken, or oral, records. They had memory keepers who carefully learned and maintained these records from generation to generation. </a:t>
            </a:r>
            <a:endParaRPr lang="en-US" dirty="0"/>
          </a:p>
          <a:p>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93184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ORAL HISTORY?</a:t>
            </a:r>
            <a:endParaRPr lang="en-US" dirty="0"/>
          </a:p>
        </p:txBody>
      </p:sp>
      <p:sp>
        <p:nvSpPr>
          <p:cNvPr id="3" name="Content Placeholder 2"/>
          <p:cNvSpPr>
            <a:spLocks noGrp="1"/>
          </p:cNvSpPr>
          <p:nvPr>
            <p:ph idx="1"/>
          </p:nvPr>
        </p:nvSpPr>
        <p:spPr>
          <a:xfrm>
            <a:off x="457200" y="1752601"/>
            <a:ext cx="8229600" cy="3513848"/>
          </a:xfrm>
        </p:spPr>
        <p:txBody>
          <a:bodyPr>
            <a:normAutofit fontScale="85000" lnSpcReduction="10000"/>
          </a:bodyPr>
          <a:lstStyle/>
          <a:p>
            <a:pPr marL="114300" indent="0">
              <a:buNone/>
            </a:pPr>
            <a:r>
              <a:rPr lang="en-US" b="1" dirty="0"/>
              <a:t>Oral history </a:t>
            </a:r>
            <a:r>
              <a:rPr lang="en-US" dirty="0"/>
              <a:t>records that the Seneca were the last of the original five nations to join the Confederacy, and that this happened just after a total eclipse of the sun. </a:t>
            </a:r>
            <a:endParaRPr lang="en-US" dirty="0"/>
          </a:p>
          <a:p>
            <a:pPr marL="114300" indent="0">
              <a:buNone/>
            </a:pPr>
            <a:r>
              <a:rPr lang="en-US" dirty="0" smtClean="0"/>
              <a:t>Using </a:t>
            </a:r>
            <a:r>
              <a:rPr lang="en-US" dirty="0"/>
              <a:t>astronomical data, researchers examined when solar eclipses occurred in the past. They consulted the oral record for a list of the Confederacy’s leaders, and estimated the span of time the list represented. Then they matched data about angles of the earth and sun with descriptions from the oral record about the historic eclipse. When they put all the pieces of evidence together, they suggested that the first five nations of the Confederacy completed their alliance shortly after a solar eclipse on August 31, 1142. </a:t>
            </a:r>
            <a:endParaRPr lang="en-US" dirty="0"/>
          </a:p>
          <a:p>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3267942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DID THE IROQUOIS LIVE?</a:t>
            </a:r>
            <a:endParaRPr lang="en-US" dirty="0"/>
          </a:p>
        </p:txBody>
      </p:sp>
      <p:sp>
        <p:nvSpPr>
          <p:cNvPr id="3" name="Content Placeholder 2"/>
          <p:cNvSpPr>
            <a:spLocks noGrp="1"/>
          </p:cNvSpPr>
          <p:nvPr>
            <p:ph idx="1"/>
          </p:nvPr>
        </p:nvSpPr>
        <p:spPr>
          <a:xfrm>
            <a:off x="457200" y="1752601"/>
            <a:ext cx="8229600" cy="3544826"/>
          </a:xfrm>
        </p:spPr>
        <p:txBody>
          <a:bodyPr>
            <a:normAutofit lnSpcReduction="10000"/>
          </a:bodyPr>
          <a:lstStyle/>
          <a:p>
            <a:pPr marL="114300" indent="0">
              <a:buNone/>
            </a:pPr>
            <a:r>
              <a:rPr lang="en-US" b="1" dirty="0"/>
              <a:t>Clans </a:t>
            </a:r>
            <a:endParaRPr lang="en-US" dirty="0"/>
          </a:p>
          <a:p>
            <a:r>
              <a:rPr lang="en-US" dirty="0"/>
              <a:t>The Peacemaker established clans within the nations of the Iroquois Confederacy. The clan system united the nations and ensured peace among them. They are still an important part of the identity of Iroquois people today. </a:t>
            </a:r>
            <a:endParaRPr lang="en-US" dirty="0"/>
          </a:p>
          <a:p>
            <a:r>
              <a:rPr lang="en-US" dirty="0"/>
              <a:t>Clans were named for one of nine air, water or land animals. With one exception, each clan formed part of at least two nations, and three clans formed part of every nation. </a:t>
            </a:r>
            <a:endParaRPr lang="en-US" dirty="0"/>
          </a:p>
          <a:p>
            <a:endParaRPr lang="en-US" dirty="0"/>
          </a:p>
        </p:txBody>
      </p:sp>
      <p:pic>
        <p:nvPicPr>
          <p:cNvPr id="4" name="Picture 3" descr="Screen Shot 2019-01-04 at 4.57.45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1430750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DID THE IROQUOIS LIVE?</a:t>
            </a:r>
            <a:endParaRPr lang="en-US" dirty="0"/>
          </a:p>
        </p:txBody>
      </p:sp>
      <p:sp>
        <p:nvSpPr>
          <p:cNvPr id="3" name="Content Placeholder 2"/>
          <p:cNvSpPr>
            <a:spLocks noGrp="1"/>
          </p:cNvSpPr>
          <p:nvPr>
            <p:ph idx="1"/>
          </p:nvPr>
        </p:nvSpPr>
        <p:spPr>
          <a:xfrm>
            <a:off x="457200" y="1752601"/>
            <a:ext cx="8229600" cy="3544826"/>
          </a:xfrm>
        </p:spPr>
        <p:txBody>
          <a:bodyPr>
            <a:normAutofit/>
          </a:bodyPr>
          <a:lstStyle/>
          <a:p>
            <a:r>
              <a:rPr lang="en-US" dirty="0"/>
              <a:t>The Peacemaker set up Iroquois society as matrilineal. This meant clan members traced their family history and ancestors through their mothers. Each clan was made up of a group of families that had a common female ancestor. When people married, the husband moved into his wife’s longhouse. When a child was born, he or she became part of the mother’s clan. </a:t>
            </a: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198871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DID THE IROQUOIS LIVE?</a:t>
            </a:r>
            <a:endParaRPr lang="en-US" dirty="0"/>
          </a:p>
        </p:txBody>
      </p:sp>
      <p:sp>
        <p:nvSpPr>
          <p:cNvPr id="3" name="Content Placeholder 2"/>
          <p:cNvSpPr>
            <a:spLocks noGrp="1"/>
          </p:cNvSpPr>
          <p:nvPr>
            <p:ph idx="1"/>
          </p:nvPr>
        </p:nvSpPr>
        <p:spPr>
          <a:xfrm>
            <a:off x="457200" y="1752601"/>
            <a:ext cx="8229600" cy="3544826"/>
          </a:xfrm>
        </p:spPr>
        <p:txBody>
          <a:bodyPr>
            <a:normAutofit/>
          </a:bodyPr>
          <a:lstStyle/>
          <a:p>
            <a:r>
              <a:rPr lang="en-US" dirty="0"/>
              <a:t>Members of the same clan were considered family members. So, they always extended hospitality to each other, even if they came from different nations. Also, people of the same clan did not marry each other. </a:t>
            </a:r>
            <a:endParaRPr lang="en-US" dirty="0"/>
          </a:p>
          <a:p>
            <a:r>
              <a:rPr lang="en-US" dirty="0"/>
              <a:t>Within each nation, members of the same clan lived together in a longhouse. </a:t>
            </a:r>
            <a:endParaRPr lang="en-US" dirty="0"/>
          </a:p>
        </p:txBody>
      </p:sp>
      <p:pic>
        <p:nvPicPr>
          <p:cNvPr id="4" name="Picture 3" descr="Screen Shot 2019-01-04 at 4.57.45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1719153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longhouse</a:t>
            </a:r>
            <a:endParaRPr lang="en-US" dirty="0"/>
          </a:p>
        </p:txBody>
      </p:sp>
      <p:sp>
        <p:nvSpPr>
          <p:cNvPr id="3" name="Content Placeholder 2"/>
          <p:cNvSpPr>
            <a:spLocks noGrp="1"/>
          </p:cNvSpPr>
          <p:nvPr>
            <p:ph idx="1"/>
          </p:nvPr>
        </p:nvSpPr>
        <p:spPr/>
        <p:txBody>
          <a:bodyPr/>
          <a:lstStyle/>
          <a:p>
            <a:r>
              <a:rPr lang="en-US" dirty="0"/>
              <a:t>Within each member nation, the Iroquois lived in settlements made up of several longhouses. Longhouses were large, open dwellings where many families of the same clan lived together: grandparents, parents, aunts, uncles, sons, daughters and cousins. </a:t>
            </a:r>
            <a:endParaRPr lang="en-US" dirty="0"/>
          </a:p>
          <a:p>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
        <p:nvSpPr>
          <p:cNvPr id="6" name="Rectangle 5"/>
          <p:cNvSpPr/>
          <p:nvPr/>
        </p:nvSpPr>
        <p:spPr>
          <a:xfrm>
            <a:off x="4788064" y="3937284"/>
            <a:ext cx="3898736" cy="2374682"/>
          </a:xfrm>
          <a:prstGeom prst="rect">
            <a:avLst/>
          </a:prstGeom>
          <a:solidFill>
            <a:srgbClr val="476D35"/>
          </a:solidFill>
          <a:ln w="57150" cmpd="sng">
            <a:solidFill>
              <a:srgbClr val="729B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aseline="30000" dirty="0"/>
              <a:t>Longhouses were made with a wooden-pole framework covered in bark. </a:t>
            </a:r>
            <a:endParaRPr lang="en-US" sz="3200" baseline="30000" dirty="0" smtClean="0"/>
          </a:p>
          <a:p>
            <a:pPr algn="ctr"/>
            <a:r>
              <a:rPr lang="en-US" sz="3200" baseline="30000" dirty="0" smtClean="0"/>
              <a:t>If </a:t>
            </a:r>
            <a:r>
              <a:rPr lang="en-US" sz="3200" baseline="30000" dirty="0"/>
              <a:t>a clan grew, how do you think the longhouse grew? </a:t>
            </a:r>
            <a:endParaRPr lang="en-US" sz="3200" dirty="0"/>
          </a:p>
        </p:txBody>
      </p:sp>
      <p:pic>
        <p:nvPicPr>
          <p:cNvPr id="8" name="Picture 7"/>
          <p:cNvPicPr>
            <a:picLocks noChangeAspect="1"/>
          </p:cNvPicPr>
          <p:nvPr/>
        </p:nvPicPr>
        <p:blipFill>
          <a:blip r:embed="rId3"/>
          <a:stretch>
            <a:fillRect/>
          </a:stretch>
        </p:blipFill>
        <p:spPr>
          <a:xfrm>
            <a:off x="260350" y="4233863"/>
            <a:ext cx="4305300" cy="1892300"/>
          </a:xfrm>
          <a:prstGeom prst="rect">
            <a:avLst/>
          </a:prstGeom>
          <a:effectLst>
            <a:glow rad="355600">
              <a:srgbClr val="476D35">
                <a:alpha val="75000"/>
              </a:srgbClr>
            </a:glow>
          </a:effectLst>
        </p:spPr>
      </p:pic>
    </p:spTree>
    <p:extLst>
      <p:ext uri="{BB962C8B-B14F-4D97-AF65-F5344CB8AC3E}">
        <p14:creationId xmlns:p14="http://schemas.microsoft.com/office/powerpoint/2010/main" val="110956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LONGHOUSE</a:t>
            </a:r>
            <a:endParaRPr lang="en-US" dirty="0"/>
          </a:p>
        </p:txBody>
      </p:sp>
      <p:sp>
        <p:nvSpPr>
          <p:cNvPr id="3" name="Content Placeholder 2"/>
          <p:cNvSpPr>
            <a:spLocks noGrp="1"/>
          </p:cNvSpPr>
          <p:nvPr>
            <p:ph idx="1"/>
          </p:nvPr>
        </p:nvSpPr>
        <p:spPr>
          <a:xfrm>
            <a:off x="457200" y="1752601"/>
            <a:ext cx="8229600" cy="3544826"/>
          </a:xfrm>
        </p:spPr>
        <p:txBody>
          <a:bodyPr>
            <a:normAutofit lnSpcReduction="10000"/>
          </a:bodyPr>
          <a:lstStyle/>
          <a:p>
            <a:r>
              <a:rPr lang="en-US" dirty="0"/>
              <a:t>The longhouse was an important place in the government of the Iroquois. It was where men and women met in separate groups to discuss issues and events, and to advise their leaders. People were expected to attend these discussions, because the consensus — or agreement — of the group was crucial. By discussing issues, people came to understand how different choices would affect the group, and came to one mind about the best way forward. </a:t>
            </a: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pic>
        <p:nvPicPr>
          <p:cNvPr id="6" name="Picture 5">
            <a:hlinkClick r:id="rId3"/>
          </p:cNvPr>
          <p:cNvPicPr>
            <a:picLocks noChangeAspect="1"/>
          </p:cNvPicPr>
          <p:nvPr/>
        </p:nvPicPr>
        <p:blipFill rotWithShape="1">
          <a:blip r:embed="rId4"/>
          <a:srcRect l="9757" t="23038" r="9842" b="17335"/>
          <a:stretch/>
        </p:blipFill>
        <p:spPr>
          <a:xfrm flipV="1">
            <a:off x="7532619" y="5793093"/>
            <a:ext cx="1154181" cy="855970"/>
          </a:xfrm>
          <a:prstGeom prst="rect">
            <a:avLst/>
          </a:prstGeom>
        </p:spPr>
      </p:pic>
    </p:spTree>
    <p:extLst>
      <p:ext uri="{BB962C8B-B14F-4D97-AF65-F5344CB8AC3E}">
        <p14:creationId xmlns:p14="http://schemas.microsoft.com/office/powerpoint/2010/main" val="4215236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4705" y="3103116"/>
            <a:ext cx="6629400" cy="1219201"/>
          </a:xfrm>
        </p:spPr>
        <p:txBody>
          <a:bodyPr/>
          <a:lstStyle/>
          <a:p>
            <a:r>
              <a:rPr lang="en-US" sz="2800" dirty="0"/>
              <a:t>WHAT WAS THE SOCIAL STRUCTURE OF IROQUOIS SOCIETY?</a:t>
            </a:r>
          </a:p>
        </p:txBody>
      </p:sp>
      <p:pic>
        <p:nvPicPr>
          <p:cNvPr id="4" name="Picture 3" descr="Screen Shot 2019-01-04 at 4.57.45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301253" y="2086009"/>
            <a:ext cx="9144000" cy="2541494"/>
          </a:xfrm>
          <a:prstGeom prst="rect">
            <a:avLst/>
          </a:prstGeom>
        </p:spPr>
      </p:pic>
    </p:spTree>
    <p:extLst>
      <p:ext uri="{BB962C8B-B14F-4D97-AF65-F5344CB8AC3E}">
        <p14:creationId xmlns:p14="http://schemas.microsoft.com/office/powerpoint/2010/main" val="369259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learning?</a:t>
            </a:r>
            <a:endParaRPr lang="en-US" dirty="0"/>
          </a:p>
        </p:txBody>
      </p:sp>
      <p:sp>
        <p:nvSpPr>
          <p:cNvPr id="3" name="Content Placeholder 2"/>
          <p:cNvSpPr>
            <a:spLocks noGrp="1"/>
          </p:cNvSpPr>
          <p:nvPr>
            <p:ph idx="1"/>
          </p:nvPr>
        </p:nvSpPr>
        <p:spPr>
          <a:xfrm>
            <a:off x="457200" y="1752601"/>
            <a:ext cx="8229600" cy="3064650"/>
          </a:xfrm>
        </p:spPr>
        <p:txBody>
          <a:bodyPr>
            <a:normAutofit fontScale="92500" lnSpcReduction="20000"/>
          </a:bodyPr>
          <a:lstStyle/>
          <a:p>
            <a:r>
              <a:rPr lang="en-US" dirty="0"/>
              <a:t>This chapter explores the social structure of Iroquois society, which showed particular respect for women and for people of other cultures</a:t>
            </a:r>
            <a:r>
              <a:rPr lang="en-US" dirty="0" smtClean="0"/>
              <a:t>.</a:t>
            </a:r>
          </a:p>
          <a:p>
            <a:pPr marL="114300" indent="0">
              <a:buNone/>
            </a:pPr>
            <a:r>
              <a:rPr lang="en-US" dirty="0" smtClean="0"/>
              <a:t> </a:t>
            </a:r>
            <a:endParaRPr lang="en-US" dirty="0"/>
          </a:p>
          <a:p>
            <a:r>
              <a:rPr lang="en-US" dirty="0"/>
              <a:t>It also explores the structure and processes of Iroquois government. Think back to Chapter 3, where you saw how the social structure of ancient Athens determined the way people participated in its government. In this chapter, you will learn about the roles and responsibilities of people in the Iroquois Confederacy. </a:t>
            </a:r>
            <a:endParaRPr lang="en-US" dirty="0"/>
          </a:p>
          <a:p>
            <a:endParaRPr lang="en-US" dirty="0"/>
          </a:p>
        </p:txBody>
      </p:sp>
      <p:pic>
        <p:nvPicPr>
          <p:cNvPr id="4" name="Picture 3" descr="Screen Shot 2019-01-04 at 4.57.45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2577783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DECISION FOR THE IROQUOIS GRAND COUNCIL</a:t>
            </a:r>
            <a:endParaRPr lang="en-US" dirty="0"/>
          </a:p>
        </p:txBody>
      </p:sp>
      <p:sp>
        <p:nvSpPr>
          <p:cNvPr id="3" name="Content Placeholder 2"/>
          <p:cNvSpPr>
            <a:spLocks noGrp="1"/>
          </p:cNvSpPr>
          <p:nvPr>
            <p:ph idx="1"/>
          </p:nvPr>
        </p:nvSpPr>
        <p:spPr>
          <a:xfrm>
            <a:off x="457200" y="2607733"/>
            <a:ext cx="8229600" cy="3518430"/>
          </a:xfrm>
        </p:spPr>
        <p:txBody>
          <a:bodyPr/>
          <a:lstStyle/>
          <a:p>
            <a:pPr marL="114300" indent="0" algn="ctr">
              <a:buNone/>
            </a:pPr>
            <a:r>
              <a:rPr lang="en-US" b="1" dirty="0" smtClean="0"/>
              <a:t>STORY IN TEXTBOOK</a:t>
            </a:r>
          </a:p>
          <a:p>
            <a:pPr marL="114300" indent="0" algn="ctr">
              <a:buNone/>
            </a:pPr>
            <a:r>
              <a:rPr lang="en-US" dirty="0" smtClean="0"/>
              <a:t>Part 1: Page 93</a:t>
            </a:r>
          </a:p>
          <a:p>
            <a:pPr marL="114300" indent="0" algn="ctr">
              <a:buNone/>
            </a:pPr>
            <a:r>
              <a:rPr lang="en-US" dirty="0" smtClean="0"/>
              <a:t>Part 2: Pages 98-100</a:t>
            </a:r>
          </a:p>
          <a:p>
            <a:pPr marL="114300" indent="0" algn="ctr">
              <a:buNone/>
            </a:pPr>
            <a:r>
              <a:rPr lang="en-US" dirty="0" smtClean="0"/>
              <a:t>Part 3: Page 104</a:t>
            </a: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1548480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WHO’S WHO IN THE IROQUOIS CONFEDERACY?</a:t>
            </a:r>
            <a:endParaRPr lang="en-US" dirty="0"/>
          </a:p>
        </p:txBody>
      </p:sp>
      <p:sp>
        <p:nvSpPr>
          <p:cNvPr id="3" name="Content Placeholder 2"/>
          <p:cNvSpPr>
            <a:spLocks noGrp="1"/>
          </p:cNvSpPr>
          <p:nvPr>
            <p:ph idx="1"/>
          </p:nvPr>
        </p:nvSpPr>
        <p:spPr>
          <a:xfrm>
            <a:off x="457200" y="1752600"/>
            <a:ext cx="8229600" cy="3405421"/>
          </a:xfrm>
        </p:spPr>
        <p:txBody>
          <a:bodyPr>
            <a:normAutofit fontScale="92500"/>
          </a:bodyPr>
          <a:lstStyle/>
          <a:p>
            <a:pPr marL="114300" indent="0" algn="ctr">
              <a:buNone/>
            </a:pPr>
            <a:r>
              <a:rPr lang="en-US" b="1" dirty="0" smtClean="0"/>
              <a:t>CHILDREN</a:t>
            </a:r>
          </a:p>
          <a:p>
            <a:r>
              <a:rPr lang="en-US" dirty="0" smtClean="0"/>
              <a:t>Children </a:t>
            </a:r>
            <a:r>
              <a:rPr lang="en-US" dirty="0"/>
              <a:t>were often around and listening when adults held discussions. Discussions were part of daily life in a longhouse. Children grew up hearing </a:t>
            </a:r>
            <a:r>
              <a:rPr lang="en-US" dirty="0" smtClean="0"/>
              <a:t>about </a:t>
            </a:r>
            <a:r>
              <a:rPr lang="en-US" dirty="0"/>
              <a:t>issues and learning how decisions were made. </a:t>
            </a:r>
            <a:endParaRPr lang="en-US" dirty="0" smtClean="0"/>
          </a:p>
          <a:p>
            <a:r>
              <a:rPr lang="en-US" dirty="0" smtClean="0"/>
              <a:t>Both </a:t>
            </a:r>
            <a:r>
              <a:rPr lang="en-US" dirty="0"/>
              <a:t>women and men had important positions in the Iroquois Confederacy, so girls and boys knew they too would have important roles when they grew up. </a:t>
            </a:r>
            <a:endParaRPr lang="en-US" dirty="0"/>
          </a:p>
          <a:p>
            <a:pPr marL="114300" indent="0" algn="ctr">
              <a:buNone/>
            </a:pP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685473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WHO’S WHO IN THE IROQUOIS CONFEDERACY?</a:t>
            </a:r>
            <a:endParaRPr lang="en-US" dirty="0"/>
          </a:p>
        </p:txBody>
      </p:sp>
      <p:sp>
        <p:nvSpPr>
          <p:cNvPr id="3" name="Content Placeholder 2"/>
          <p:cNvSpPr>
            <a:spLocks noGrp="1"/>
          </p:cNvSpPr>
          <p:nvPr>
            <p:ph idx="1"/>
          </p:nvPr>
        </p:nvSpPr>
        <p:spPr>
          <a:xfrm>
            <a:off x="457200" y="1752600"/>
            <a:ext cx="8229600" cy="3560317"/>
          </a:xfrm>
        </p:spPr>
        <p:txBody>
          <a:bodyPr>
            <a:normAutofit/>
          </a:bodyPr>
          <a:lstStyle/>
          <a:p>
            <a:pPr marL="114300" indent="0" algn="ctr">
              <a:buNone/>
            </a:pPr>
            <a:r>
              <a:rPr lang="en-US" b="1" dirty="0" smtClean="0"/>
              <a:t>MEN</a:t>
            </a:r>
          </a:p>
          <a:p>
            <a:pPr marL="114300" indent="0" algn="ctr">
              <a:buNone/>
            </a:pPr>
            <a:r>
              <a:rPr lang="en-US" dirty="0" smtClean="0"/>
              <a:t>Men </a:t>
            </a:r>
            <a:r>
              <a:rPr lang="en-US" dirty="0"/>
              <a:t>had two ways to make their voices heard: as </a:t>
            </a:r>
            <a:r>
              <a:rPr lang="en-US" dirty="0" err="1"/>
              <a:t>Hoyaneh</a:t>
            </a:r>
            <a:r>
              <a:rPr lang="en-US" dirty="0"/>
              <a:t> and through Men’s Councils. </a:t>
            </a: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pic>
        <p:nvPicPr>
          <p:cNvPr id="5" name="Picture 4" descr="Screen Shot 2019-01-04 at 6.58.21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40427" y="3035952"/>
            <a:ext cx="6333491" cy="3174507"/>
          </a:xfrm>
          <a:prstGeom prst="rect">
            <a:avLst/>
          </a:prstGeom>
        </p:spPr>
      </p:pic>
    </p:spTree>
    <p:extLst>
      <p:ext uri="{BB962C8B-B14F-4D97-AF65-F5344CB8AC3E}">
        <p14:creationId xmlns:p14="http://schemas.microsoft.com/office/powerpoint/2010/main" val="1018219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WHO’S WHO IN THE IROQUOIS CONFEDERACY?</a:t>
            </a:r>
            <a:endParaRPr lang="en-US" dirty="0"/>
          </a:p>
        </p:txBody>
      </p:sp>
      <p:sp>
        <p:nvSpPr>
          <p:cNvPr id="3" name="Content Placeholder 2"/>
          <p:cNvSpPr>
            <a:spLocks noGrp="1"/>
          </p:cNvSpPr>
          <p:nvPr>
            <p:ph idx="1"/>
          </p:nvPr>
        </p:nvSpPr>
        <p:spPr>
          <a:xfrm>
            <a:off x="457200" y="1752600"/>
            <a:ext cx="8229600" cy="3405421"/>
          </a:xfrm>
        </p:spPr>
        <p:txBody>
          <a:bodyPr>
            <a:normAutofit fontScale="85000" lnSpcReduction="10000"/>
          </a:bodyPr>
          <a:lstStyle/>
          <a:p>
            <a:pPr marL="114300" indent="0" algn="ctr">
              <a:buNone/>
            </a:pPr>
            <a:r>
              <a:rPr lang="en-US" b="1" dirty="0" smtClean="0"/>
              <a:t>MEN</a:t>
            </a:r>
          </a:p>
          <a:p>
            <a:r>
              <a:rPr lang="en-US" b="1" dirty="0" err="1"/>
              <a:t>Hoyaneh</a:t>
            </a:r>
            <a:r>
              <a:rPr lang="en-US" b="1" dirty="0"/>
              <a:t> </a:t>
            </a:r>
            <a:r>
              <a:rPr lang="en-US" dirty="0"/>
              <a:t>were the male leaders of each nation of the Iroquois Confederacy. </a:t>
            </a:r>
            <a:r>
              <a:rPr lang="en-US" dirty="0" err="1"/>
              <a:t>Hoyaneh</a:t>
            </a:r>
            <a:r>
              <a:rPr lang="en-US" dirty="0"/>
              <a:t> means “Caretakers of the Peace.” Today we call them chiefs. </a:t>
            </a:r>
            <a:endParaRPr lang="en-US" dirty="0"/>
          </a:p>
          <a:p>
            <a:r>
              <a:rPr lang="en-US" dirty="0"/>
              <a:t>The </a:t>
            </a:r>
            <a:r>
              <a:rPr lang="en-US" dirty="0" err="1"/>
              <a:t>Hoyaneh</a:t>
            </a:r>
            <a:r>
              <a:rPr lang="en-US" dirty="0"/>
              <a:t> were chosen and advised by their Clan Mothers. Each nation had several </a:t>
            </a:r>
            <a:r>
              <a:rPr lang="en-US" dirty="0" err="1"/>
              <a:t>Hoyaneh</a:t>
            </a:r>
            <a:r>
              <a:rPr lang="en-US" dirty="0"/>
              <a:t>. Most of the time, they met to make decisions for their nation — decisions about whether to expand or move a village, for example. They used consensus to arrive at the best way forward. </a:t>
            </a:r>
            <a:endParaRPr lang="en-US" dirty="0"/>
          </a:p>
          <a:p>
            <a:r>
              <a:rPr lang="en-US" dirty="0"/>
              <a:t>The </a:t>
            </a:r>
            <a:r>
              <a:rPr lang="en-US" dirty="0" err="1"/>
              <a:t>Hoyaneh</a:t>
            </a:r>
            <a:r>
              <a:rPr lang="en-US" dirty="0"/>
              <a:t> also represented their nation at meetings of the Grand Council. </a:t>
            </a: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558998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WHO’S WHO IN THE IROQUOIS CONFEDERACY?</a:t>
            </a:r>
            <a:endParaRPr lang="en-US" dirty="0"/>
          </a:p>
        </p:txBody>
      </p:sp>
      <p:sp>
        <p:nvSpPr>
          <p:cNvPr id="3" name="Content Placeholder 2"/>
          <p:cNvSpPr>
            <a:spLocks noGrp="1"/>
          </p:cNvSpPr>
          <p:nvPr>
            <p:ph idx="1"/>
          </p:nvPr>
        </p:nvSpPr>
        <p:spPr>
          <a:xfrm>
            <a:off x="457200" y="1752600"/>
            <a:ext cx="8229600" cy="3405421"/>
          </a:xfrm>
        </p:spPr>
        <p:txBody>
          <a:bodyPr>
            <a:normAutofit/>
          </a:bodyPr>
          <a:lstStyle/>
          <a:p>
            <a:pPr marL="114300" indent="0" algn="ctr">
              <a:buNone/>
            </a:pPr>
            <a:r>
              <a:rPr lang="en-US" b="1" dirty="0" smtClean="0"/>
              <a:t>MEN</a:t>
            </a:r>
          </a:p>
          <a:p>
            <a:r>
              <a:rPr lang="en-US" b="1" dirty="0"/>
              <a:t>Men’s Councils </a:t>
            </a:r>
            <a:r>
              <a:rPr lang="en-US" dirty="0"/>
              <a:t>included all the men in a clan. They met and came to consensus on issues. They, like the women of clans, advised the Clan Mothers. </a:t>
            </a: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29658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WHO’S WHO IN THE IROQUOIS CONFEDERACY?</a:t>
            </a:r>
            <a:endParaRPr lang="en-US" dirty="0"/>
          </a:p>
        </p:txBody>
      </p:sp>
      <p:sp>
        <p:nvSpPr>
          <p:cNvPr id="3" name="Content Placeholder 2"/>
          <p:cNvSpPr>
            <a:spLocks noGrp="1"/>
          </p:cNvSpPr>
          <p:nvPr>
            <p:ph idx="1"/>
          </p:nvPr>
        </p:nvSpPr>
        <p:spPr>
          <a:xfrm>
            <a:off x="457200" y="1752600"/>
            <a:ext cx="8229600" cy="3405421"/>
          </a:xfrm>
        </p:spPr>
        <p:txBody>
          <a:bodyPr>
            <a:normAutofit/>
          </a:bodyPr>
          <a:lstStyle/>
          <a:p>
            <a:pPr marL="114300" indent="0" algn="ctr">
              <a:buNone/>
            </a:pPr>
            <a:r>
              <a:rPr lang="en-US" b="1" dirty="0" smtClean="0"/>
              <a:t>MEN</a:t>
            </a:r>
          </a:p>
          <a:p>
            <a:r>
              <a:rPr lang="en-US" dirty="0"/>
              <a:t>At the Grand Council, the </a:t>
            </a:r>
            <a:r>
              <a:rPr lang="en-US" dirty="0" err="1"/>
              <a:t>Hoyaneh</a:t>
            </a:r>
            <a:r>
              <a:rPr lang="en-US" dirty="0"/>
              <a:t> wore distinct headdresses that identified them with their nation. In the Iroquois Confederacy, each nation </a:t>
            </a:r>
            <a:r>
              <a:rPr lang="en-US" dirty="0" smtClean="0"/>
              <a:t>was </a:t>
            </a:r>
            <a:r>
              <a:rPr lang="en-US" dirty="0"/>
              <a:t>represented by its own </a:t>
            </a:r>
            <a:r>
              <a:rPr lang="en-US" dirty="0" err="1"/>
              <a:t>Hoyaneh</a:t>
            </a:r>
            <a:r>
              <a:rPr lang="en-US" dirty="0"/>
              <a:t>. </a:t>
            </a: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
        <p:nvSpPr>
          <p:cNvPr id="5" name="Rectangle 4"/>
          <p:cNvSpPr/>
          <p:nvPr/>
        </p:nvSpPr>
        <p:spPr>
          <a:xfrm>
            <a:off x="6706502" y="3834156"/>
            <a:ext cx="2259089" cy="2790593"/>
          </a:xfrm>
          <a:prstGeom prst="rect">
            <a:avLst/>
          </a:prstGeom>
          <a:solidFill>
            <a:srgbClr val="476D35"/>
          </a:solidFill>
          <a:ln w="57150" cmpd="sng">
            <a:solidFill>
              <a:srgbClr val="729B3C"/>
            </a:solidFill>
          </a:ln>
        </p:spPr>
        <p:style>
          <a:lnRef idx="1">
            <a:schemeClr val="accent1"/>
          </a:lnRef>
          <a:fillRef idx="3">
            <a:schemeClr val="accent1"/>
          </a:fillRef>
          <a:effectRef idx="2">
            <a:schemeClr val="accent1"/>
          </a:effectRef>
          <a:fontRef idx="minor">
            <a:schemeClr val="lt1"/>
          </a:fontRef>
        </p:style>
        <p:txBody>
          <a:bodyPr rtlCol="0" anchor="ctr"/>
          <a:lstStyle/>
          <a:p>
            <a:pPr marL="114300" algn="ctr"/>
            <a:r>
              <a:rPr lang="en-US" sz="2000" dirty="0"/>
              <a:t>How did this show respect for the diversity of the Confederacy’s member nations? </a:t>
            </a:r>
            <a:r>
              <a:rPr lang="en-US" sz="2000" dirty="0" smtClean="0"/>
              <a:t> </a:t>
            </a:r>
            <a:endParaRPr lang="en-US" sz="2000" dirty="0"/>
          </a:p>
        </p:txBody>
      </p:sp>
      <p:pic>
        <p:nvPicPr>
          <p:cNvPr id="7" name="Picture 6" descr="Screen Shot 2019-01-04 at 6.16.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34156"/>
            <a:ext cx="5963057" cy="2790593"/>
          </a:xfrm>
          <a:prstGeom prst="rect">
            <a:avLst/>
          </a:prstGeom>
          <a:solidFill>
            <a:srgbClr val="FFFFFF">
              <a:shade val="85000"/>
            </a:srgbClr>
          </a:solidFill>
          <a:ln w="88900" cap="sq">
            <a:solidFill>
              <a:srgbClr val="729B3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38530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WHO’S WHO IN THE IROQUOIS CONFEDERACY?</a:t>
            </a:r>
            <a:endParaRPr lang="en-US" dirty="0"/>
          </a:p>
        </p:txBody>
      </p:sp>
      <p:sp>
        <p:nvSpPr>
          <p:cNvPr id="3" name="Content Placeholder 2"/>
          <p:cNvSpPr>
            <a:spLocks noGrp="1"/>
          </p:cNvSpPr>
          <p:nvPr>
            <p:ph idx="1"/>
          </p:nvPr>
        </p:nvSpPr>
        <p:spPr>
          <a:xfrm>
            <a:off x="457200" y="1752600"/>
            <a:ext cx="8229600" cy="3405421"/>
          </a:xfrm>
        </p:spPr>
        <p:txBody>
          <a:bodyPr>
            <a:normAutofit/>
          </a:bodyPr>
          <a:lstStyle/>
          <a:p>
            <a:pPr marL="114300" indent="0" algn="ctr">
              <a:buNone/>
            </a:pPr>
            <a:r>
              <a:rPr lang="en-US" b="1" dirty="0" smtClean="0"/>
              <a:t>MEN</a:t>
            </a:r>
          </a:p>
          <a:p>
            <a:r>
              <a:rPr lang="en-US" dirty="0"/>
              <a:t>At the Grand Council, the </a:t>
            </a:r>
            <a:r>
              <a:rPr lang="en-US" dirty="0" err="1"/>
              <a:t>Hoyaneh</a:t>
            </a:r>
            <a:r>
              <a:rPr lang="en-US" dirty="0"/>
              <a:t> wore distinct headdresses that identified them with their nation. In the Iroquois Confederacy, each nation </a:t>
            </a:r>
            <a:r>
              <a:rPr lang="en-US" dirty="0" smtClean="0"/>
              <a:t>was </a:t>
            </a:r>
            <a:r>
              <a:rPr lang="en-US" dirty="0"/>
              <a:t>represented by its own </a:t>
            </a:r>
            <a:r>
              <a:rPr lang="en-US" dirty="0" err="1"/>
              <a:t>Hoyaneh</a:t>
            </a:r>
            <a:r>
              <a:rPr lang="en-US" dirty="0"/>
              <a:t>. </a:t>
            </a: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4255076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WHO’S WHO IN THE IROQUOIS CONFEDERACY?</a:t>
            </a:r>
            <a:endParaRPr lang="en-US" dirty="0"/>
          </a:p>
        </p:txBody>
      </p:sp>
      <p:sp>
        <p:nvSpPr>
          <p:cNvPr id="3" name="Content Placeholder 2"/>
          <p:cNvSpPr>
            <a:spLocks noGrp="1"/>
          </p:cNvSpPr>
          <p:nvPr>
            <p:ph idx="1"/>
          </p:nvPr>
        </p:nvSpPr>
        <p:spPr>
          <a:xfrm>
            <a:off x="457200" y="1752600"/>
            <a:ext cx="8229600" cy="3405421"/>
          </a:xfrm>
        </p:spPr>
        <p:txBody>
          <a:bodyPr>
            <a:normAutofit/>
          </a:bodyPr>
          <a:lstStyle/>
          <a:p>
            <a:pPr marL="114300" indent="0" algn="ctr">
              <a:buNone/>
            </a:pPr>
            <a:r>
              <a:rPr lang="en-US" b="1" dirty="0" smtClean="0"/>
              <a:t>MEN</a:t>
            </a:r>
          </a:p>
          <a:p>
            <a:r>
              <a:rPr lang="en-US" dirty="0"/>
              <a:t>At the Grand Council, the </a:t>
            </a:r>
            <a:r>
              <a:rPr lang="en-US" dirty="0" err="1"/>
              <a:t>Hoyaneh</a:t>
            </a:r>
            <a:r>
              <a:rPr lang="en-US" dirty="0"/>
              <a:t> wore distinct headdresses that identified them with their nation. In the Iroquois Confederacy, each nation </a:t>
            </a:r>
            <a:r>
              <a:rPr lang="en-US" dirty="0" smtClean="0"/>
              <a:t>was </a:t>
            </a:r>
            <a:r>
              <a:rPr lang="en-US" dirty="0"/>
              <a:t>represented by its own </a:t>
            </a:r>
            <a:r>
              <a:rPr lang="en-US" dirty="0" err="1"/>
              <a:t>Hoyaneh</a:t>
            </a:r>
            <a:r>
              <a:rPr lang="en-US" dirty="0"/>
              <a:t>. </a:t>
            </a: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926358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WHO’S WHO IN THE IROQUOIS CONFEDERACY?</a:t>
            </a:r>
            <a:endParaRPr lang="en-US" dirty="0"/>
          </a:p>
        </p:txBody>
      </p:sp>
      <p:sp>
        <p:nvSpPr>
          <p:cNvPr id="3" name="Content Placeholder 2"/>
          <p:cNvSpPr>
            <a:spLocks noGrp="1"/>
          </p:cNvSpPr>
          <p:nvPr>
            <p:ph idx="1"/>
          </p:nvPr>
        </p:nvSpPr>
        <p:spPr/>
        <p:txBody>
          <a:bodyPr/>
          <a:lstStyle/>
          <a:p>
            <a:pPr marL="114300" indent="0" algn="ctr">
              <a:buNone/>
            </a:pPr>
            <a:r>
              <a:rPr lang="en-US" b="1" dirty="0" smtClean="0"/>
              <a:t>WOMEN</a:t>
            </a:r>
          </a:p>
          <a:p>
            <a:pPr marL="114300" indent="0" algn="ctr">
              <a:buNone/>
            </a:pPr>
            <a:r>
              <a:rPr lang="en-US" dirty="0"/>
              <a:t>Women had two ways to make their voices heard: as Clan Mothers and through Women’s Councils. </a:t>
            </a:r>
            <a:endParaRPr lang="en-US" dirty="0"/>
          </a:p>
          <a:p>
            <a:pPr marL="114300" indent="0" algn="ctr">
              <a:buNone/>
            </a:pP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pic>
        <p:nvPicPr>
          <p:cNvPr id="5" name="Picture 4" descr="Screen Shot 2019-01-04 at 6.53.42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6520" y="3065657"/>
            <a:ext cx="6629062" cy="2450016"/>
          </a:xfrm>
          <a:prstGeom prst="rect">
            <a:avLst/>
          </a:prstGeom>
        </p:spPr>
      </p:pic>
    </p:spTree>
    <p:extLst>
      <p:ext uri="{BB962C8B-B14F-4D97-AF65-F5344CB8AC3E}">
        <p14:creationId xmlns:p14="http://schemas.microsoft.com/office/powerpoint/2010/main" val="1096409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WHO’S WHO IN THE IROQUOIS CONFEDERACY?</a:t>
            </a:r>
            <a:endParaRPr lang="en-US" dirty="0"/>
          </a:p>
        </p:txBody>
      </p:sp>
      <p:sp>
        <p:nvSpPr>
          <p:cNvPr id="3" name="Content Placeholder 2"/>
          <p:cNvSpPr>
            <a:spLocks noGrp="1"/>
          </p:cNvSpPr>
          <p:nvPr>
            <p:ph idx="1"/>
          </p:nvPr>
        </p:nvSpPr>
        <p:spPr>
          <a:xfrm>
            <a:off x="457200" y="1752600"/>
            <a:ext cx="8229600" cy="3560317"/>
          </a:xfrm>
        </p:spPr>
        <p:txBody>
          <a:bodyPr>
            <a:normAutofit fontScale="85000" lnSpcReduction="10000"/>
          </a:bodyPr>
          <a:lstStyle/>
          <a:p>
            <a:pPr marL="114300" indent="0" algn="ctr">
              <a:buNone/>
            </a:pPr>
            <a:r>
              <a:rPr lang="en-US" b="1" dirty="0" smtClean="0"/>
              <a:t>WOMEN</a:t>
            </a:r>
          </a:p>
          <a:p>
            <a:pPr marL="114300" indent="0">
              <a:buNone/>
            </a:pPr>
            <a:r>
              <a:rPr lang="en-US" b="1" dirty="0"/>
              <a:t>Clan Mothers </a:t>
            </a:r>
            <a:r>
              <a:rPr lang="en-US" dirty="0"/>
              <a:t>were usually the oldest and most respected women in their clans. The title was </a:t>
            </a:r>
            <a:r>
              <a:rPr lang="en-US" b="1" dirty="0">
                <a:solidFill>
                  <a:srgbClr val="476D35"/>
                </a:solidFill>
              </a:rPr>
              <a:t>hereditary </a:t>
            </a:r>
            <a:r>
              <a:rPr lang="en-US" dirty="0"/>
              <a:t>and passed on to the woman relative that was thought to be best suited for the position. </a:t>
            </a:r>
            <a:endParaRPr lang="en-US" dirty="0" smtClean="0"/>
          </a:p>
          <a:p>
            <a:pPr marL="114300" indent="0">
              <a:buNone/>
            </a:pPr>
            <a:r>
              <a:rPr lang="en-US" dirty="0" smtClean="0"/>
              <a:t>Clan </a:t>
            </a:r>
            <a:r>
              <a:rPr lang="en-US" dirty="0"/>
              <a:t>Mothers were responsible for their clan’s welfare and for maintaining harmony and balance within the clans and nations. </a:t>
            </a:r>
            <a:endParaRPr lang="en-US" dirty="0" smtClean="0"/>
          </a:p>
          <a:p>
            <a:pPr marL="114300" indent="0">
              <a:buNone/>
            </a:pPr>
            <a:r>
              <a:rPr lang="en-US" dirty="0" smtClean="0"/>
              <a:t>They </a:t>
            </a:r>
            <a:r>
              <a:rPr lang="en-US" dirty="0"/>
              <a:t>selected the </a:t>
            </a:r>
            <a:r>
              <a:rPr lang="en-US" b="1" dirty="0" err="1">
                <a:solidFill>
                  <a:srgbClr val="476D35"/>
                </a:solidFill>
              </a:rPr>
              <a:t>Hoyaneh</a:t>
            </a:r>
            <a:r>
              <a:rPr lang="en-US" dirty="0"/>
              <a:t>, the male leaders of the Iroquois Confederacy. The Great Law of Peace said the </a:t>
            </a:r>
            <a:r>
              <a:rPr lang="en-US" dirty="0" err="1"/>
              <a:t>Hoyaneh</a:t>
            </a:r>
            <a:r>
              <a:rPr lang="en-US" dirty="0"/>
              <a:t> had to put the needs of their people first. The Clan Mothers could replace </a:t>
            </a:r>
            <a:r>
              <a:rPr lang="en-US" dirty="0" err="1"/>
              <a:t>Hoyaneh</a:t>
            </a:r>
            <a:r>
              <a:rPr lang="en-US" dirty="0"/>
              <a:t> who failed to do this. </a:t>
            </a:r>
            <a:endParaRPr lang="en-US" dirty="0"/>
          </a:p>
          <a:p>
            <a:pPr marL="114300" indent="0" algn="ctr">
              <a:buNone/>
            </a:pP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1007955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LEARNING THIS?</a:t>
            </a:r>
            <a:endParaRPr lang="en-US" dirty="0"/>
          </a:p>
        </p:txBody>
      </p:sp>
      <p:sp>
        <p:nvSpPr>
          <p:cNvPr id="3" name="Content Placeholder 2"/>
          <p:cNvSpPr>
            <a:spLocks noGrp="1"/>
          </p:cNvSpPr>
          <p:nvPr>
            <p:ph idx="1"/>
          </p:nvPr>
        </p:nvSpPr>
        <p:spPr>
          <a:xfrm>
            <a:off x="457200" y="1752601"/>
            <a:ext cx="8229600" cy="3327974"/>
          </a:xfrm>
        </p:spPr>
        <p:txBody>
          <a:bodyPr>
            <a:normAutofit lnSpcReduction="10000"/>
          </a:bodyPr>
          <a:lstStyle/>
          <a:p>
            <a:r>
              <a:rPr lang="en-US" dirty="0"/>
              <a:t>Just like buildings and roads, ideas have roots in the past. The ideas that shape Canada’s government today reflect ideas from other, older societies, such as the Iroquois Confederacy. By exploring the Confederacy, we are exploring ideas that affect us today </a:t>
            </a:r>
            <a:endParaRPr lang="en-US" dirty="0"/>
          </a:p>
          <a:p>
            <a:r>
              <a:rPr lang="en-US" dirty="0" smtClean="0"/>
              <a:t> </a:t>
            </a:r>
            <a:r>
              <a:rPr lang="en-US" dirty="0"/>
              <a:t>I</a:t>
            </a:r>
            <a:r>
              <a:rPr lang="en-US" dirty="0" smtClean="0"/>
              <a:t>deas </a:t>
            </a:r>
            <a:r>
              <a:rPr lang="en-US" dirty="0"/>
              <a:t>such as equality, consensus and respect for diversity. We can learn more about them and discover how they influenced democracy. </a:t>
            </a:r>
            <a:endParaRPr lang="en-US" dirty="0"/>
          </a:p>
          <a:p>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3364161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WHO’S WHO IN THE IROQUOIS CONFEDERACY?</a:t>
            </a:r>
            <a:endParaRPr lang="en-US" dirty="0"/>
          </a:p>
        </p:txBody>
      </p:sp>
      <p:sp>
        <p:nvSpPr>
          <p:cNvPr id="3" name="Content Placeholder 2"/>
          <p:cNvSpPr>
            <a:spLocks noGrp="1"/>
          </p:cNvSpPr>
          <p:nvPr>
            <p:ph idx="1"/>
          </p:nvPr>
        </p:nvSpPr>
        <p:spPr>
          <a:xfrm>
            <a:off x="457200" y="1752600"/>
            <a:ext cx="8229600" cy="3560317"/>
          </a:xfrm>
        </p:spPr>
        <p:txBody>
          <a:bodyPr>
            <a:normAutofit/>
          </a:bodyPr>
          <a:lstStyle/>
          <a:p>
            <a:pPr marL="114300" indent="0" algn="ctr">
              <a:buNone/>
            </a:pPr>
            <a:r>
              <a:rPr lang="en-US" b="1" dirty="0" smtClean="0"/>
              <a:t>WOMEN</a:t>
            </a:r>
          </a:p>
          <a:p>
            <a:pPr marL="114300" indent="0">
              <a:buNone/>
            </a:pPr>
            <a:endParaRPr lang="en-US" dirty="0" smtClean="0"/>
          </a:p>
          <a:p>
            <a:pPr marL="114300" indent="0">
              <a:buNone/>
            </a:pPr>
            <a:r>
              <a:rPr lang="en-US" dirty="0" smtClean="0"/>
              <a:t>Within </a:t>
            </a:r>
            <a:r>
              <a:rPr lang="en-US" dirty="0"/>
              <a:t>each clan, Women’s Councils and Men’s Councils advised the Clan Mothers. The Clan Mothers in turn advised their </a:t>
            </a:r>
            <a:r>
              <a:rPr lang="en-US" dirty="0" err="1"/>
              <a:t>Hoyaneh</a:t>
            </a:r>
            <a:r>
              <a:rPr lang="en-US" dirty="0"/>
              <a:t> of the people’s position on issues. </a:t>
            </a: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
        <p:nvSpPr>
          <p:cNvPr id="6" name="Rectangle 5"/>
          <p:cNvSpPr/>
          <p:nvPr/>
        </p:nvSpPr>
        <p:spPr>
          <a:xfrm>
            <a:off x="5188538" y="4178869"/>
            <a:ext cx="3498262" cy="1546018"/>
          </a:xfrm>
          <a:prstGeom prst="rect">
            <a:avLst/>
          </a:prstGeom>
          <a:solidFill>
            <a:srgbClr val="476D35"/>
          </a:solidFill>
          <a:ln w="57150" cmpd="sng">
            <a:solidFill>
              <a:srgbClr val="729B3C"/>
            </a:solidFill>
          </a:ln>
        </p:spPr>
        <p:style>
          <a:lnRef idx="1">
            <a:schemeClr val="accent1"/>
          </a:lnRef>
          <a:fillRef idx="3">
            <a:schemeClr val="accent1"/>
          </a:fillRef>
          <a:effectRef idx="2">
            <a:schemeClr val="accent1"/>
          </a:effectRef>
          <a:fontRef idx="minor">
            <a:schemeClr val="lt1"/>
          </a:fontRef>
        </p:style>
        <p:txBody>
          <a:bodyPr rtlCol="0" anchor="ctr"/>
          <a:lstStyle/>
          <a:p>
            <a:pPr marL="114300" indent="0" algn="ctr">
              <a:buNone/>
            </a:pPr>
            <a:r>
              <a:rPr lang="en-US" sz="2000" dirty="0"/>
              <a:t>How did this process ensure that both men and women had a voice in their government? </a:t>
            </a:r>
            <a:endParaRPr lang="en-US" sz="2000" dirty="0"/>
          </a:p>
        </p:txBody>
      </p:sp>
    </p:spTree>
    <p:extLst>
      <p:ext uri="{BB962C8B-B14F-4D97-AF65-F5344CB8AC3E}">
        <p14:creationId xmlns:p14="http://schemas.microsoft.com/office/powerpoint/2010/main" val="602904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WHO’S WHO IN THE IROQUOIS CONFEDERACY?</a:t>
            </a:r>
            <a:endParaRPr lang="en-US" dirty="0"/>
          </a:p>
        </p:txBody>
      </p:sp>
      <p:sp>
        <p:nvSpPr>
          <p:cNvPr id="3" name="Content Placeholder 2"/>
          <p:cNvSpPr>
            <a:spLocks noGrp="1"/>
          </p:cNvSpPr>
          <p:nvPr>
            <p:ph idx="1"/>
          </p:nvPr>
        </p:nvSpPr>
        <p:spPr>
          <a:xfrm>
            <a:off x="457200" y="1752600"/>
            <a:ext cx="8229600" cy="3560317"/>
          </a:xfrm>
        </p:spPr>
        <p:txBody>
          <a:bodyPr>
            <a:normAutofit/>
          </a:bodyPr>
          <a:lstStyle/>
          <a:p>
            <a:pPr marL="114300" indent="0" algn="ctr">
              <a:buNone/>
            </a:pPr>
            <a:r>
              <a:rPr lang="en-US" b="1" dirty="0" smtClean="0"/>
              <a:t>WOMEN</a:t>
            </a:r>
          </a:p>
          <a:p>
            <a:pPr marL="114300" indent="0">
              <a:buNone/>
            </a:pPr>
            <a:endParaRPr lang="en-US" dirty="0" smtClean="0"/>
          </a:p>
          <a:p>
            <a:r>
              <a:rPr lang="en-US" b="1" dirty="0"/>
              <a:t>Women’s Councils </a:t>
            </a:r>
            <a:r>
              <a:rPr lang="en-US" dirty="0"/>
              <a:t>developed positions on important issues. Women who were not Clan Mothers took part in councils. Through </a:t>
            </a:r>
            <a:r>
              <a:rPr lang="en-US" b="1" dirty="0">
                <a:solidFill>
                  <a:srgbClr val="476D35"/>
                </a:solidFill>
              </a:rPr>
              <a:t>consensus</a:t>
            </a:r>
            <a:r>
              <a:rPr lang="en-US" dirty="0"/>
              <a:t>, they advised the Clan Mothers. </a:t>
            </a: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695186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IROQUOIS RIGHTS AND RESPONSIBILITIES</a:t>
            </a:r>
            <a:endParaRPr lang="en-US" dirty="0"/>
          </a:p>
        </p:txBody>
      </p:sp>
      <p:sp>
        <p:nvSpPr>
          <p:cNvPr id="3" name="Content Placeholder 2"/>
          <p:cNvSpPr>
            <a:spLocks noGrp="1"/>
          </p:cNvSpPr>
          <p:nvPr>
            <p:ph idx="1"/>
          </p:nvPr>
        </p:nvSpPr>
        <p:spPr>
          <a:xfrm>
            <a:off x="457200" y="1752601"/>
            <a:ext cx="8229600" cy="3429000"/>
          </a:xfrm>
        </p:spPr>
        <p:txBody>
          <a:bodyPr>
            <a:normAutofit fontScale="85000" lnSpcReduction="20000"/>
          </a:bodyPr>
          <a:lstStyle/>
          <a:p>
            <a:pPr marL="114300" indent="0" algn="ctr">
              <a:buNone/>
            </a:pPr>
            <a:r>
              <a:rPr lang="en-US" b="1" dirty="0"/>
              <a:t>Women’s Rights and Responsibilities </a:t>
            </a:r>
            <a:endParaRPr lang="en-US" dirty="0"/>
          </a:p>
          <a:p>
            <a:pPr marL="114300" indent="0">
              <a:buNone/>
            </a:pPr>
            <a:r>
              <a:rPr lang="en-US" i="1" dirty="0"/>
              <a:t>As Clan Mothers: </a:t>
            </a:r>
            <a:endParaRPr lang="en-US" i="1" dirty="0"/>
          </a:p>
          <a:p>
            <a:r>
              <a:rPr lang="en-US" dirty="0" smtClean="0"/>
              <a:t>Knowing </a:t>
            </a:r>
            <a:r>
              <a:rPr lang="en-US" dirty="0"/>
              <a:t>and keeping the Great Law of Peace </a:t>
            </a:r>
            <a:endParaRPr lang="en-US" dirty="0"/>
          </a:p>
          <a:p>
            <a:r>
              <a:rPr lang="en-US" dirty="0" smtClean="0"/>
              <a:t>Promoting </a:t>
            </a:r>
            <a:r>
              <a:rPr lang="en-US" dirty="0"/>
              <a:t>the welfare of their clan </a:t>
            </a:r>
            <a:endParaRPr lang="en-US" dirty="0"/>
          </a:p>
          <a:p>
            <a:r>
              <a:rPr lang="en-US" dirty="0" smtClean="0"/>
              <a:t>Seeking </a:t>
            </a:r>
            <a:r>
              <a:rPr lang="en-US" dirty="0"/>
              <a:t>the advice of the Women’s Council and the </a:t>
            </a:r>
            <a:r>
              <a:rPr lang="en-US" dirty="0" smtClean="0"/>
              <a:t>Men’s </a:t>
            </a:r>
            <a:r>
              <a:rPr lang="en-US" dirty="0"/>
              <a:t>Council of their clan </a:t>
            </a:r>
            <a:endParaRPr lang="en-US" dirty="0"/>
          </a:p>
          <a:p>
            <a:r>
              <a:rPr lang="en-US" dirty="0" smtClean="0"/>
              <a:t>Choosing </a:t>
            </a:r>
            <a:r>
              <a:rPr lang="en-US" dirty="0"/>
              <a:t>and advising the </a:t>
            </a:r>
            <a:r>
              <a:rPr lang="en-US" dirty="0" err="1" smtClean="0"/>
              <a:t>Hoyaneh</a:t>
            </a:r>
            <a:endParaRPr lang="en-US" dirty="0"/>
          </a:p>
          <a:p>
            <a:pPr marL="114300" indent="0">
              <a:buNone/>
            </a:pPr>
            <a:endParaRPr lang="en-US" dirty="0" smtClean="0"/>
          </a:p>
          <a:p>
            <a:pPr marL="114300" indent="0">
              <a:buNone/>
            </a:pPr>
            <a:r>
              <a:rPr lang="en-US" i="1" dirty="0" smtClean="0"/>
              <a:t>In </a:t>
            </a:r>
            <a:r>
              <a:rPr lang="en-US" i="1" dirty="0"/>
              <a:t>Women’s </a:t>
            </a:r>
            <a:r>
              <a:rPr lang="en-US" i="1" dirty="0" smtClean="0"/>
              <a:t>Councils</a:t>
            </a:r>
            <a:r>
              <a:rPr lang="en-US" i="1" dirty="0"/>
              <a:t>: </a:t>
            </a:r>
            <a:endParaRPr lang="en-US" i="1" dirty="0"/>
          </a:p>
          <a:p>
            <a:pPr marL="342900" lvl="1">
              <a:buClr>
                <a:schemeClr val="accent1"/>
              </a:buClr>
            </a:pPr>
            <a:r>
              <a:rPr lang="en-US" sz="2400" dirty="0"/>
              <a:t>Building a consensus on issues </a:t>
            </a:r>
            <a:endParaRPr lang="en-US" sz="2400" dirty="0"/>
          </a:p>
          <a:p>
            <a:pPr marL="342900" lvl="1">
              <a:buClr>
                <a:schemeClr val="accent1"/>
              </a:buClr>
            </a:pPr>
            <a:r>
              <a:rPr lang="en-US" sz="2400" dirty="0"/>
              <a:t>Advising </a:t>
            </a:r>
            <a:r>
              <a:rPr lang="en-US" sz="2400" dirty="0"/>
              <a:t>the Clan Mothers </a:t>
            </a:r>
          </a:p>
          <a:p>
            <a:pPr marL="114300" indent="0">
              <a:buNone/>
            </a:pP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158149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IROQUOIS RIGHTS AND RESPONSIBILITIES</a:t>
            </a:r>
            <a:endParaRPr lang="en-US" dirty="0"/>
          </a:p>
        </p:txBody>
      </p:sp>
      <p:sp>
        <p:nvSpPr>
          <p:cNvPr id="3" name="Content Placeholder 2"/>
          <p:cNvSpPr>
            <a:spLocks noGrp="1"/>
          </p:cNvSpPr>
          <p:nvPr>
            <p:ph idx="1"/>
          </p:nvPr>
        </p:nvSpPr>
        <p:spPr>
          <a:xfrm>
            <a:off x="457200" y="1752600"/>
            <a:ext cx="8229600" cy="3581399"/>
          </a:xfrm>
        </p:spPr>
        <p:txBody>
          <a:bodyPr>
            <a:normAutofit fontScale="70000" lnSpcReduction="20000"/>
          </a:bodyPr>
          <a:lstStyle/>
          <a:p>
            <a:pPr marL="114300" indent="0" algn="ctr">
              <a:buNone/>
            </a:pPr>
            <a:r>
              <a:rPr lang="en-US" b="1" dirty="0"/>
              <a:t>Men’s Rights and Responsibilities </a:t>
            </a:r>
            <a:endParaRPr lang="en-US" dirty="0" smtClean="0"/>
          </a:p>
          <a:p>
            <a:pPr marL="114300" indent="0">
              <a:buNone/>
            </a:pPr>
            <a:r>
              <a:rPr lang="en-US" i="1" dirty="0" smtClean="0"/>
              <a:t>As </a:t>
            </a:r>
            <a:r>
              <a:rPr lang="en-US" i="1" dirty="0" err="1"/>
              <a:t>Hoyaneh</a:t>
            </a:r>
            <a:r>
              <a:rPr lang="en-US" i="1" dirty="0"/>
              <a:t>: </a:t>
            </a:r>
            <a:endParaRPr lang="en-US" i="1" dirty="0"/>
          </a:p>
          <a:p>
            <a:r>
              <a:rPr lang="en-US" dirty="0"/>
              <a:t>Knowing and keeping the Great Law of Peace </a:t>
            </a:r>
          </a:p>
          <a:p>
            <a:r>
              <a:rPr lang="en-US" dirty="0"/>
              <a:t>Knowing and fulfilling their role in ceremonies and the Grand Council </a:t>
            </a:r>
          </a:p>
          <a:p>
            <a:r>
              <a:rPr lang="en-US" dirty="0"/>
              <a:t>Listening to the advice of the Clan Mothers </a:t>
            </a:r>
          </a:p>
          <a:p>
            <a:r>
              <a:rPr lang="en-US" dirty="0"/>
              <a:t>Thinking of what’s best for their people now and in the future </a:t>
            </a:r>
          </a:p>
          <a:p>
            <a:r>
              <a:rPr lang="en-US" dirty="0"/>
              <a:t>Building a consensus on issues </a:t>
            </a:r>
          </a:p>
          <a:p>
            <a:r>
              <a:rPr lang="en-US" dirty="0"/>
              <a:t>Being honest and kindhearted </a:t>
            </a:r>
          </a:p>
          <a:p>
            <a:r>
              <a:rPr lang="en-US" dirty="0"/>
              <a:t>Being able to withstand criticism </a:t>
            </a:r>
            <a:endParaRPr lang="en-US" dirty="0"/>
          </a:p>
          <a:p>
            <a:pPr marL="114300" indent="0">
              <a:buNone/>
            </a:pPr>
            <a:endParaRPr lang="en-US" i="1" dirty="0" smtClean="0"/>
          </a:p>
          <a:p>
            <a:pPr marL="114300" indent="0">
              <a:buNone/>
            </a:pPr>
            <a:r>
              <a:rPr lang="en-US" i="1" dirty="0" smtClean="0"/>
              <a:t>In </a:t>
            </a:r>
            <a:r>
              <a:rPr lang="en-US" i="1" dirty="0"/>
              <a:t>Men’s Councils: </a:t>
            </a:r>
          </a:p>
          <a:p>
            <a:r>
              <a:rPr lang="en-US" dirty="0"/>
              <a:t>Building a consensus on issues </a:t>
            </a:r>
          </a:p>
          <a:p>
            <a:r>
              <a:rPr lang="en-US" dirty="0"/>
              <a:t>Advising the Clan Mothers </a:t>
            </a:r>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3275386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4705" y="3242526"/>
            <a:ext cx="6629400" cy="1219201"/>
          </a:xfrm>
        </p:spPr>
        <p:txBody>
          <a:bodyPr/>
          <a:lstStyle/>
          <a:p>
            <a:r>
              <a:rPr lang="en-US" sz="2800" dirty="0" smtClean="0"/>
              <a:t>WHAT OPPORTUNITIES DID IROQUOIS PEOPLE HAVE TO PARTICIPATE IN DECISION MAKING?</a:t>
            </a:r>
            <a:endParaRPr lang="en-US" sz="2800" dirty="0"/>
          </a:p>
        </p:txBody>
      </p:sp>
      <p:pic>
        <p:nvPicPr>
          <p:cNvPr id="4" name="Picture 3" descr="Screen Shot 2019-01-04 at 4.57.45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301253" y="2086009"/>
            <a:ext cx="9144000" cy="2541494"/>
          </a:xfrm>
          <a:prstGeom prst="rect">
            <a:avLst/>
          </a:prstGeom>
        </p:spPr>
      </p:pic>
    </p:spTree>
    <p:extLst>
      <p:ext uri="{BB962C8B-B14F-4D97-AF65-F5344CB8AC3E}">
        <p14:creationId xmlns:p14="http://schemas.microsoft.com/office/powerpoint/2010/main" val="238051769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GRAND COUNCIL</a:t>
            </a:r>
            <a:endParaRPr lang="en-US" dirty="0"/>
          </a:p>
        </p:txBody>
      </p:sp>
      <p:sp>
        <p:nvSpPr>
          <p:cNvPr id="3" name="Content Placeholder 2"/>
          <p:cNvSpPr>
            <a:spLocks noGrp="1"/>
          </p:cNvSpPr>
          <p:nvPr>
            <p:ph idx="1"/>
          </p:nvPr>
        </p:nvSpPr>
        <p:spPr>
          <a:xfrm>
            <a:off x="457200" y="1752601"/>
            <a:ext cx="8229600" cy="3441699"/>
          </a:xfrm>
        </p:spPr>
        <p:txBody>
          <a:bodyPr>
            <a:normAutofit fontScale="77500" lnSpcReduction="20000"/>
          </a:bodyPr>
          <a:lstStyle/>
          <a:p>
            <a:r>
              <a:rPr lang="en-US" dirty="0"/>
              <a:t>The Grand Council met to discuss issues that affected the whole Iroquois Confederacy, such as peace treaties, trade </a:t>
            </a:r>
            <a:r>
              <a:rPr lang="en-US" dirty="0" smtClean="0"/>
              <a:t>agreements</a:t>
            </a:r>
            <a:r>
              <a:rPr lang="en-US" dirty="0"/>
              <a:t>, and decisions to go to war. </a:t>
            </a:r>
            <a:endParaRPr lang="en-US" dirty="0"/>
          </a:p>
          <a:p>
            <a:r>
              <a:rPr lang="en-US" dirty="0"/>
              <a:t>The Grand Council was made up of the </a:t>
            </a:r>
            <a:r>
              <a:rPr lang="en-US" dirty="0" err="1"/>
              <a:t>Hoyaneh</a:t>
            </a:r>
            <a:r>
              <a:rPr lang="en-US" dirty="0"/>
              <a:t> from each nation — 50 in all. Although they rarely spoke at Grand Council meetings, all Iroquois people — men and women — had ways to make their voices heard in the decision making of the Grand Council. Through the Women’s Councils and Men’s Councils of their clans, they advised the Clan Mothers of their positions on issues. The Clan Mothers, in turn, chose and advised the </a:t>
            </a:r>
            <a:r>
              <a:rPr lang="en-US" dirty="0" err="1"/>
              <a:t>Hoyaneh</a:t>
            </a:r>
            <a:r>
              <a:rPr lang="en-US" dirty="0"/>
              <a:t>. If a </a:t>
            </a:r>
            <a:r>
              <a:rPr lang="en-US" dirty="0" err="1"/>
              <a:t>Hoyaneh</a:t>
            </a:r>
            <a:r>
              <a:rPr lang="en-US" dirty="0"/>
              <a:t> didn’t carefully consider the advice of his Clan Mother, the Clan Mother warned him. After the third warning, she removed him and chose someone else. </a:t>
            </a:r>
            <a:endParaRPr lang="en-US" dirty="0"/>
          </a:p>
          <a:p>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219861248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GRAND COUNCIL</a:t>
            </a:r>
            <a:endParaRPr lang="en-US" dirty="0"/>
          </a:p>
        </p:txBody>
      </p:sp>
      <p:sp>
        <p:nvSpPr>
          <p:cNvPr id="3" name="Content Placeholder 2"/>
          <p:cNvSpPr>
            <a:spLocks noGrp="1"/>
          </p:cNvSpPr>
          <p:nvPr>
            <p:ph idx="1"/>
          </p:nvPr>
        </p:nvSpPr>
        <p:spPr/>
        <p:txBody>
          <a:bodyPr>
            <a:normAutofit/>
          </a:bodyPr>
          <a:lstStyle/>
          <a:p>
            <a:r>
              <a:rPr lang="en-US" dirty="0" smtClean="0"/>
              <a:t>To </a:t>
            </a:r>
            <a:r>
              <a:rPr lang="en-US" dirty="0"/>
              <a:t>make a decision, the Grand Council discussed issues in a set order. Council decisions had to be </a:t>
            </a:r>
            <a:r>
              <a:rPr lang="en-US" b="1" dirty="0">
                <a:solidFill>
                  <a:srgbClr val="476D35"/>
                </a:solidFill>
              </a:rPr>
              <a:t>unanimous</a:t>
            </a:r>
            <a:r>
              <a:rPr lang="en-US" dirty="0"/>
              <a:t>, so the Grand Council always worked towards consensus. This is the way decisions about traditional and cultural matters are made by the Iroquois today. </a:t>
            </a:r>
            <a:endParaRPr lang="en-US" dirty="0"/>
          </a:p>
          <a:p>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
        <p:nvSpPr>
          <p:cNvPr id="6" name="Rectangle 5"/>
          <p:cNvSpPr/>
          <p:nvPr/>
        </p:nvSpPr>
        <p:spPr>
          <a:xfrm>
            <a:off x="3591806" y="3911601"/>
            <a:ext cx="5094993" cy="1346200"/>
          </a:xfrm>
          <a:prstGeom prst="rect">
            <a:avLst/>
          </a:prstGeom>
          <a:solidFill>
            <a:srgbClr val="476D35"/>
          </a:solidFill>
          <a:ln w="57150" cmpd="sng">
            <a:solidFill>
              <a:srgbClr val="729B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The Grand Council used consensus to make </a:t>
            </a:r>
            <a:r>
              <a:rPr lang="en-US" sz="1400" dirty="0" smtClean="0"/>
              <a:t>decisions.</a:t>
            </a:r>
          </a:p>
          <a:p>
            <a:pPr algn="ctr"/>
            <a:endParaRPr lang="en-US" sz="1400" dirty="0"/>
          </a:p>
          <a:p>
            <a:pPr algn="ctr"/>
            <a:r>
              <a:rPr lang="en-US" sz="1400" dirty="0" smtClean="0"/>
              <a:t>What </a:t>
            </a:r>
            <a:r>
              <a:rPr lang="en-US" sz="1400" dirty="0"/>
              <a:t>advantages did this process have as a way to make decisions?</a:t>
            </a:r>
          </a:p>
          <a:p>
            <a:pPr algn="ctr"/>
            <a:endParaRPr lang="en-US" sz="1400" dirty="0"/>
          </a:p>
          <a:p>
            <a:pPr algn="ctr"/>
            <a:r>
              <a:rPr lang="en-US" sz="1400" dirty="0" smtClean="0"/>
              <a:t>What </a:t>
            </a:r>
            <a:r>
              <a:rPr lang="en-US" sz="1400" dirty="0"/>
              <a:t>disadvantages might it have?</a:t>
            </a:r>
            <a:endParaRPr lang="en-US" sz="1400" dirty="0"/>
          </a:p>
        </p:txBody>
      </p:sp>
    </p:spTree>
    <p:extLst>
      <p:ext uri="{BB962C8B-B14F-4D97-AF65-F5344CB8AC3E}">
        <p14:creationId xmlns:p14="http://schemas.microsoft.com/office/powerpoint/2010/main" val="209381689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GRAND COUNCIL</a:t>
            </a:r>
            <a:endParaRPr lang="en-US" dirty="0"/>
          </a:p>
        </p:txBody>
      </p:sp>
      <p:grpSp>
        <p:nvGrpSpPr>
          <p:cNvPr id="13" name="Group 12"/>
          <p:cNvGrpSpPr/>
          <p:nvPr/>
        </p:nvGrpSpPr>
        <p:grpSpPr>
          <a:xfrm>
            <a:off x="0" y="1447799"/>
            <a:ext cx="9144000" cy="5308601"/>
            <a:chOff x="0" y="1447799"/>
            <a:chExt cx="9144000" cy="5308601"/>
          </a:xfrm>
        </p:grpSpPr>
        <p:pic>
          <p:nvPicPr>
            <p:cNvPr id="6" name="Picture 5" descr="Screen Shot 2019-01-04 at 7.11.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6100"/>
              <a:ext cx="5217746" cy="3585046"/>
            </a:xfrm>
            <a:prstGeom prst="rect">
              <a:avLst/>
            </a:prstGeom>
          </p:spPr>
        </p:pic>
        <p:pic>
          <p:nvPicPr>
            <p:cNvPr id="7" name="Picture 6" descr="Screen Shot 2019-01-04 at 7.11.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045" y="1600200"/>
              <a:ext cx="3938955" cy="4189377"/>
            </a:xfrm>
            <a:prstGeom prst="rect">
              <a:avLst/>
            </a:prstGeom>
          </p:spPr>
        </p:pic>
        <p:sp>
          <p:nvSpPr>
            <p:cNvPr id="10" name="Rectangle 9"/>
            <p:cNvSpPr/>
            <p:nvPr/>
          </p:nvSpPr>
          <p:spPr>
            <a:xfrm>
              <a:off x="7073900" y="1447799"/>
              <a:ext cx="2057400" cy="1447801"/>
            </a:xfrm>
            <a:prstGeom prst="rect">
              <a:avLst/>
            </a:prstGeom>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Rectangle 10"/>
            <p:cNvSpPr/>
            <p:nvPr/>
          </p:nvSpPr>
          <p:spPr>
            <a:xfrm>
              <a:off x="38100" y="1447799"/>
              <a:ext cx="5397500" cy="408374"/>
            </a:xfrm>
            <a:prstGeom prst="rect">
              <a:avLst/>
            </a:prstGeom>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 name="Rectangle 11"/>
            <p:cNvSpPr/>
            <p:nvPr/>
          </p:nvSpPr>
          <p:spPr>
            <a:xfrm>
              <a:off x="38100" y="5308599"/>
              <a:ext cx="9004300" cy="1447801"/>
            </a:xfrm>
            <a:prstGeom prst="rect">
              <a:avLst/>
            </a:prstGeom>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14" name="Rectangle 13"/>
          <p:cNvSpPr/>
          <p:nvPr/>
        </p:nvSpPr>
        <p:spPr>
          <a:xfrm>
            <a:off x="6756400" y="4989358"/>
            <a:ext cx="2286000" cy="1600438"/>
          </a:xfrm>
          <a:prstGeom prst="rect">
            <a:avLst/>
          </a:prstGeom>
        </p:spPr>
        <p:txBody>
          <a:bodyPr wrap="square">
            <a:spAutoFit/>
          </a:bodyPr>
          <a:lstStyle/>
          <a:p>
            <a:r>
              <a:rPr lang="en-US" sz="1400" dirty="0"/>
              <a:t>The Tuscarora, who joined the Confederacy in 1702, are considered part of the younger brothers and speak through the Oneidas in council.</a:t>
            </a:r>
          </a:p>
        </p:txBody>
      </p:sp>
      <p:cxnSp>
        <p:nvCxnSpPr>
          <p:cNvPr id="16" name="Elbow Connector 15"/>
          <p:cNvCxnSpPr/>
          <p:nvPr/>
        </p:nvCxnSpPr>
        <p:spPr>
          <a:xfrm>
            <a:off x="4406900" y="3403600"/>
            <a:ext cx="2146300" cy="1997546"/>
          </a:xfrm>
          <a:prstGeom prst="bentConnector3">
            <a:avLst/>
          </a:prstGeom>
          <a:ln>
            <a:headEnd type="arrow"/>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727078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IROQUOIS CONFEDERACY</a:t>
            </a:r>
            <a:endParaRPr lang="en-US" dirty="0"/>
          </a:p>
        </p:txBody>
      </p:sp>
      <p:sp>
        <p:nvSpPr>
          <p:cNvPr id="3" name="Content Placeholder 2"/>
          <p:cNvSpPr>
            <a:spLocks noGrp="1"/>
          </p:cNvSpPr>
          <p:nvPr>
            <p:ph idx="1"/>
          </p:nvPr>
        </p:nvSpPr>
        <p:spPr>
          <a:xfrm>
            <a:off x="457200" y="1752601"/>
            <a:ext cx="8229600" cy="3543300"/>
          </a:xfrm>
        </p:spPr>
        <p:txBody>
          <a:bodyPr>
            <a:normAutofit/>
          </a:bodyPr>
          <a:lstStyle/>
          <a:p>
            <a:r>
              <a:rPr lang="en-US" dirty="0"/>
              <a:t>Within each clan and nation, councils of men and women discussed issues and advised the Clan Mothers. The Clan Mothers chose the </a:t>
            </a:r>
            <a:r>
              <a:rPr lang="en-US" dirty="0" err="1"/>
              <a:t>Hoyaneh</a:t>
            </a:r>
            <a:r>
              <a:rPr lang="en-US" dirty="0"/>
              <a:t> to represent their people. </a:t>
            </a:r>
            <a:endParaRPr lang="en-US" dirty="0"/>
          </a:p>
          <a:p>
            <a:r>
              <a:rPr lang="en-US" dirty="0" smtClean="0"/>
              <a:t>Within </a:t>
            </a:r>
            <a:r>
              <a:rPr lang="en-US" dirty="0"/>
              <a:t>each nation, the </a:t>
            </a:r>
            <a:r>
              <a:rPr lang="en-US" dirty="0" err="1"/>
              <a:t>Hoyaneh</a:t>
            </a:r>
            <a:r>
              <a:rPr lang="en-US" dirty="0"/>
              <a:t> formed a council for that nation. This council made decisions that helped its nation function well, such as sharing resources and locating settlements. </a:t>
            </a:r>
            <a:endParaRPr lang="en-US" dirty="0"/>
          </a:p>
          <a:p>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175359015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IROQUOIS CONFEDERACY</a:t>
            </a:r>
            <a:endParaRPr lang="en-US" dirty="0"/>
          </a:p>
        </p:txBody>
      </p:sp>
      <p:sp>
        <p:nvSpPr>
          <p:cNvPr id="3" name="Content Placeholder 2"/>
          <p:cNvSpPr>
            <a:spLocks noGrp="1"/>
          </p:cNvSpPr>
          <p:nvPr>
            <p:ph idx="1"/>
          </p:nvPr>
        </p:nvSpPr>
        <p:spPr>
          <a:xfrm>
            <a:off x="457200" y="1752601"/>
            <a:ext cx="8229600" cy="3543300"/>
          </a:xfrm>
        </p:spPr>
        <p:txBody>
          <a:bodyPr>
            <a:normAutofit fontScale="92500"/>
          </a:bodyPr>
          <a:lstStyle/>
          <a:p>
            <a:r>
              <a:rPr lang="en-US" dirty="0"/>
              <a:t>The </a:t>
            </a:r>
            <a:r>
              <a:rPr lang="en-US" dirty="0" err="1"/>
              <a:t>Hoyaneh</a:t>
            </a:r>
            <a:r>
              <a:rPr lang="en-US" dirty="0"/>
              <a:t> from each nation represented their people on the Grand Council. The number of </a:t>
            </a:r>
            <a:r>
              <a:rPr lang="en-US" dirty="0" err="1"/>
              <a:t>Hoyaneh</a:t>
            </a:r>
            <a:r>
              <a:rPr lang="en-US" dirty="0"/>
              <a:t> for each nation was established by the Peacemaker. </a:t>
            </a:r>
            <a:endParaRPr lang="en-US" dirty="0"/>
          </a:p>
          <a:p>
            <a:r>
              <a:rPr lang="en-US" dirty="0"/>
              <a:t>The Grand Council met when a member nation called for a meeting. The role of the </a:t>
            </a:r>
            <a:r>
              <a:rPr lang="en-US" dirty="0" err="1"/>
              <a:t>Hoyaneh</a:t>
            </a:r>
            <a:r>
              <a:rPr lang="en-US" dirty="0"/>
              <a:t> at Grand Council meetings was to represent the people of their clan and nation. The Clan Mothers advised the </a:t>
            </a:r>
            <a:r>
              <a:rPr lang="en-US" dirty="0" err="1"/>
              <a:t>Hoyaneh</a:t>
            </a:r>
            <a:r>
              <a:rPr lang="en-US" dirty="0"/>
              <a:t> and attended Grand Council meetings to make sure their </a:t>
            </a:r>
            <a:r>
              <a:rPr lang="en-US" dirty="0" err="1"/>
              <a:t>Hoyaneh</a:t>
            </a:r>
            <a:r>
              <a:rPr lang="en-US" dirty="0"/>
              <a:t> fulfilled their role as representatives. </a:t>
            </a:r>
            <a:endParaRPr lang="en-US" dirty="0"/>
          </a:p>
          <a:p>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41375332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IROQUOIS vs. HAUDENOSAUNEE</a:t>
            </a:r>
            <a:endParaRPr lang="en-US" dirty="0"/>
          </a:p>
        </p:txBody>
      </p:sp>
      <p:sp>
        <p:nvSpPr>
          <p:cNvPr id="3" name="Content Placeholder 2"/>
          <p:cNvSpPr>
            <a:spLocks noGrp="1"/>
          </p:cNvSpPr>
          <p:nvPr>
            <p:ph idx="1"/>
          </p:nvPr>
        </p:nvSpPr>
        <p:spPr>
          <a:xfrm>
            <a:off x="457200" y="1752600"/>
            <a:ext cx="8229600" cy="3343463"/>
          </a:xfrm>
        </p:spPr>
        <p:txBody>
          <a:bodyPr/>
          <a:lstStyle/>
          <a:p>
            <a:r>
              <a:rPr lang="en-US" dirty="0"/>
              <a:t>There are two names for the Iroquois people today: Iroquois (ear-o-</a:t>
            </a:r>
            <a:r>
              <a:rPr lang="en-US" dirty="0" err="1"/>
              <a:t>kwa</a:t>
            </a:r>
            <a:r>
              <a:rPr lang="en-US" dirty="0" smtClean="0"/>
              <a:t>) and </a:t>
            </a:r>
            <a:r>
              <a:rPr lang="en-US" dirty="0" err="1"/>
              <a:t>Haudenosaunee</a:t>
            </a:r>
            <a:r>
              <a:rPr lang="en-US" dirty="0"/>
              <a:t> (how-den-o-show-nee). </a:t>
            </a:r>
            <a:endParaRPr lang="en-US" dirty="0" smtClean="0"/>
          </a:p>
          <a:p>
            <a:r>
              <a:rPr lang="en-US" dirty="0" smtClean="0"/>
              <a:t>Iroquois </a:t>
            </a:r>
            <a:r>
              <a:rPr lang="en-US" dirty="0"/>
              <a:t>is a name that dates from the fur trade during the 1600s. The French learned this name from the </a:t>
            </a:r>
            <a:r>
              <a:rPr lang="en-US" dirty="0" err="1"/>
              <a:t>Ouendat</a:t>
            </a:r>
            <a:r>
              <a:rPr lang="en-US" dirty="0"/>
              <a:t> (wen-</a:t>
            </a:r>
            <a:r>
              <a:rPr lang="en-US" dirty="0" err="1"/>
              <a:t>dat</a:t>
            </a:r>
            <a:r>
              <a:rPr lang="en-US" dirty="0"/>
              <a:t>), an </a:t>
            </a:r>
            <a:r>
              <a:rPr lang="en-US" dirty="0" smtClean="0"/>
              <a:t>enemy nation </a:t>
            </a:r>
            <a:r>
              <a:rPr lang="en-US" dirty="0"/>
              <a:t>of the Iroquois</a:t>
            </a:r>
            <a:r>
              <a:rPr lang="en-US" dirty="0" smtClean="0"/>
              <a:t>.</a:t>
            </a:r>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129772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1-04 at 7.30.47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8999" y="0"/>
            <a:ext cx="7543800" cy="6642100"/>
          </a:xfrm>
          <a:prstGeom prst="rect">
            <a:avLst/>
          </a:prstGeom>
        </p:spPr>
      </p:pic>
      <p:sp>
        <p:nvSpPr>
          <p:cNvPr id="5" name="Rectangle 4"/>
          <p:cNvSpPr/>
          <p:nvPr/>
        </p:nvSpPr>
        <p:spPr>
          <a:xfrm>
            <a:off x="5791200" y="169333"/>
            <a:ext cx="2912533" cy="1354667"/>
          </a:xfrm>
          <a:prstGeom prst="rect">
            <a:avLst/>
          </a:prstGeom>
          <a:solidFill>
            <a:srgbClr val="DADADA"/>
          </a:solidFill>
          <a:ln>
            <a:solidFill>
              <a:srgbClr val="D9D9D9"/>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179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1-04 at 7.27.47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0234" y="270932"/>
            <a:ext cx="6918784" cy="6333067"/>
          </a:xfrm>
          <a:prstGeom prst="rect">
            <a:avLst/>
          </a:prstGeom>
        </p:spPr>
      </p:pic>
      <p:sp>
        <p:nvSpPr>
          <p:cNvPr id="3" name="Rectangle 2"/>
          <p:cNvSpPr/>
          <p:nvPr/>
        </p:nvSpPr>
        <p:spPr>
          <a:xfrm>
            <a:off x="188209" y="186267"/>
            <a:ext cx="2724327" cy="253999"/>
          </a:xfrm>
          <a:prstGeom prst="rect">
            <a:avLst/>
          </a:prstGeom>
          <a:solidFill>
            <a:srgbClr val="476D35"/>
          </a:solidFill>
          <a:ln w="57150" cmpd="sng">
            <a:solidFill>
              <a:srgbClr val="729B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Example</a:t>
            </a:r>
            <a:endParaRPr lang="en-US" sz="1400" dirty="0"/>
          </a:p>
        </p:txBody>
      </p:sp>
    </p:spTree>
    <p:extLst>
      <p:ext uri="{BB962C8B-B14F-4D97-AF65-F5344CB8AC3E}">
        <p14:creationId xmlns:p14="http://schemas.microsoft.com/office/powerpoint/2010/main" val="2383049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WAMPUM</a:t>
            </a:r>
            <a:endParaRPr lang="en-US" dirty="0"/>
          </a:p>
        </p:txBody>
      </p:sp>
      <p:sp>
        <p:nvSpPr>
          <p:cNvPr id="3" name="Content Placeholder 2"/>
          <p:cNvSpPr>
            <a:spLocks noGrp="1"/>
          </p:cNvSpPr>
          <p:nvPr>
            <p:ph idx="1"/>
          </p:nvPr>
        </p:nvSpPr>
        <p:spPr/>
        <p:txBody>
          <a:bodyPr/>
          <a:lstStyle/>
          <a:p>
            <a:pPr marL="114300" indent="0">
              <a:buNone/>
            </a:pPr>
            <a:r>
              <a:rPr lang="en-US" dirty="0"/>
              <a:t>Among the Iroquois, </a:t>
            </a:r>
            <a:r>
              <a:rPr lang="en-US" b="1" dirty="0">
                <a:solidFill>
                  <a:srgbClr val="476D35"/>
                </a:solidFill>
              </a:rPr>
              <a:t>wampum</a:t>
            </a:r>
            <a:r>
              <a:rPr lang="en-US" dirty="0"/>
              <a:t> beads made from shells are woven into patterned strings or belts that record important </a:t>
            </a:r>
            <a:r>
              <a:rPr lang="en-US" dirty="0" smtClean="0"/>
              <a:t>events</a:t>
            </a:r>
            <a:r>
              <a:rPr lang="en-US" dirty="0"/>
              <a:t>, ideas, contracts, pledges or treaties among nations. When Europeans began to arrive in North America, the Iroquois negotiated and concluded agreements with the newcomers and presented them with records of the agreements in wampum. Wampum strings and belts </a:t>
            </a:r>
            <a:r>
              <a:rPr lang="en-US" dirty="0" smtClean="0"/>
              <a:t>were </a:t>
            </a:r>
            <a:r>
              <a:rPr lang="en-US" dirty="0"/>
              <a:t>used at councils and in ceremonies of the Iroquois, and still are. </a:t>
            </a:r>
            <a:endParaRPr lang="en-US" dirty="0"/>
          </a:p>
          <a:p>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1390299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Hiawatha Wampum Belt </a:t>
            </a:r>
            <a:endParaRPr lang="en-US" dirty="0"/>
          </a:p>
        </p:txBody>
      </p:sp>
      <p:sp>
        <p:nvSpPr>
          <p:cNvPr id="3" name="Content Placeholder 2"/>
          <p:cNvSpPr>
            <a:spLocks noGrp="1"/>
          </p:cNvSpPr>
          <p:nvPr>
            <p:ph idx="1"/>
          </p:nvPr>
        </p:nvSpPr>
        <p:spPr/>
        <p:txBody>
          <a:bodyPr/>
          <a:lstStyle/>
          <a:p>
            <a:pPr marL="114300" indent="0">
              <a:buNone/>
            </a:pPr>
            <a:r>
              <a:rPr lang="en-US" dirty="0"/>
              <a:t>This wampum belt records the structure and principles of the Iroquois Confederacy. Each of the figures on the belt represents one of the original five nations of the Confederacy, in their geographic order. The Tuscarora are not represented by a symbol on the Hiawatha Wampum belt because they joined the Iroquois Confederacy many years after it was founded. </a:t>
            </a: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2897845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Hiawatha Wampum Belt </a:t>
            </a:r>
            <a:endParaRPr lang="en-US" dirty="0"/>
          </a:p>
        </p:txBody>
      </p:sp>
      <p:sp>
        <p:nvSpPr>
          <p:cNvPr id="3" name="Content Placeholder 2"/>
          <p:cNvSpPr>
            <a:spLocks noGrp="1"/>
          </p:cNvSpPr>
          <p:nvPr>
            <p:ph idx="1"/>
          </p:nvPr>
        </p:nvSpPr>
        <p:spPr/>
        <p:txBody>
          <a:bodyPr/>
          <a:lstStyle/>
          <a:p>
            <a:pPr marL="114300" indent="0">
              <a:buNone/>
            </a:pPr>
            <a:r>
              <a:rPr lang="en-US" dirty="0"/>
              <a:t>The white line that joins the nations symbolizes the path of peace. It extends out from both sides of the belt. This invites other nations to follow the path of peace, accept the Great Law of Peace, and take shelter under the Tree of Peace. </a:t>
            </a:r>
            <a:endParaRPr lang="en-US" dirty="0"/>
          </a:p>
          <a:p>
            <a:pPr marL="114300" indent="0">
              <a:buNone/>
            </a:pP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pic>
        <p:nvPicPr>
          <p:cNvPr id="5" name="Picture 4" descr="Screen Shot 2019-01-04 at 7.38.24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0000" y="3733800"/>
            <a:ext cx="6451600" cy="2895600"/>
          </a:xfrm>
          <a:prstGeom prst="rect">
            <a:avLst/>
          </a:prstGeom>
        </p:spPr>
      </p:pic>
    </p:spTree>
    <p:extLst>
      <p:ext uri="{BB962C8B-B14F-4D97-AF65-F5344CB8AC3E}">
        <p14:creationId xmlns:p14="http://schemas.microsoft.com/office/powerpoint/2010/main" val="2750323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GUSWENTAH:</a:t>
            </a:r>
            <a:br>
              <a:rPr lang="en-US" dirty="0" smtClean="0"/>
            </a:br>
            <a:r>
              <a:rPr lang="en-US" dirty="0" smtClean="0"/>
              <a:t>TWO ROW WAMPUM TREAY</a:t>
            </a:r>
            <a:endParaRPr lang="en-US" dirty="0"/>
          </a:p>
        </p:txBody>
      </p:sp>
      <p:sp>
        <p:nvSpPr>
          <p:cNvPr id="3" name="Content Placeholder 2"/>
          <p:cNvSpPr>
            <a:spLocks noGrp="1"/>
          </p:cNvSpPr>
          <p:nvPr>
            <p:ph idx="1"/>
          </p:nvPr>
        </p:nvSpPr>
        <p:spPr>
          <a:xfrm>
            <a:off x="118540" y="1752601"/>
            <a:ext cx="6350000" cy="3479800"/>
          </a:xfrm>
        </p:spPr>
        <p:txBody>
          <a:bodyPr>
            <a:normAutofit fontScale="92500" lnSpcReduction="10000"/>
          </a:bodyPr>
          <a:lstStyle/>
          <a:p>
            <a:pPr marL="114300" indent="0">
              <a:buNone/>
            </a:pPr>
            <a:r>
              <a:rPr lang="en-US" dirty="0"/>
              <a:t>When the Iroquois first encountered Europeans, they discovered people with very different ways and values </a:t>
            </a:r>
            <a:r>
              <a:rPr lang="en-US" dirty="0" smtClean="0"/>
              <a:t>from </a:t>
            </a:r>
            <a:r>
              <a:rPr lang="en-US" dirty="0"/>
              <a:t>their own. The Iroquois proposed a peace treaty — the </a:t>
            </a:r>
            <a:r>
              <a:rPr lang="en-US" b="1" dirty="0">
                <a:solidFill>
                  <a:srgbClr val="476D35"/>
                </a:solidFill>
              </a:rPr>
              <a:t>Two Row Wampum Treaty </a:t>
            </a:r>
            <a:r>
              <a:rPr lang="en-US" dirty="0"/>
              <a:t>— based on three values: friendship, peace and mutual respect. Each of the white lines in the Two Row Wampum Treaty represents one of these values. The Two Row Wampum Treaty defines the relationship between the sovereign nations who agree to the treaty. </a:t>
            </a: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pic>
        <p:nvPicPr>
          <p:cNvPr id="5" name="Picture 4" descr="Screen Shot 2019-01-04 at 7.35.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0332" y="1752601"/>
            <a:ext cx="1507067" cy="3611032"/>
          </a:xfrm>
          <a:prstGeom prst="rect">
            <a:avLst/>
          </a:prstGeom>
          <a:solidFill>
            <a:srgbClr val="FFFFFF">
              <a:shade val="85000"/>
            </a:srgbClr>
          </a:solidFill>
          <a:ln w="88900" cap="sq">
            <a:solidFill>
              <a:srgbClr val="476D3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900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4705" y="3118606"/>
            <a:ext cx="6629400" cy="1219201"/>
          </a:xfrm>
        </p:spPr>
        <p:txBody>
          <a:bodyPr/>
          <a:lstStyle/>
          <a:p>
            <a:r>
              <a:rPr lang="en-US" sz="2800" dirty="0" smtClean="0"/>
              <a:t>WHAT ARE THE IDEAS BEHIND THE IROQUOIS CONFEDERACY?</a:t>
            </a:r>
            <a:endParaRPr lang="en-US" sz="2800"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301253" y="2086009"/>
            <a:ext cx="9144000" cy="2541494"/>
          </a:xfrm>
          <a:prstGeom prst="rect">
            <a:avLst/>
          </a:prstGeom>
        </p:spPr>
      </p:pic>
    </p:spTree>
    <p:extLst>
      <p:ext uri="{BB962C8B-B14F-4D97-AF65-F5344CB8AC3E}">
        <p14:creationId xmlns:p14="http://schemas.microsoft.com/office/powerpoint/2010/main" val="3728827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TREE OF PEACE</a:t>
            </a:r>
            <a:endParaRPr lang="en-US" dirty="0"/>
          </a:p>
        </p:txBody>
      </p:sp>
      <p:sp>
        <p:nvSpPr>
          <p:cNvPr id="3" name="Content Placeholder 2"/>
          <p:cNvSpPr>
            <a:spLocks noGrp="1"/>
          </p:cNvSpPr>
          <p:nvPr>
            <p:ph idx="1"/>
          </p:nvPr>
        </p:nvSpPr>
        <p:spPr/>
        <p:txBody>
          <a:bodyPr/>
          <a:lstStyle/>
          <a:p>
            <a:r>
              <a:rPr lang="en-US" dirty="0"/>
              <a:t>The Iroquois Confederacy united five, and eventually six, separate nations in peace. The Peacemaker used the Tree of Peace, a white pine, to symbolize the peace established by the Confederacy. </a:t>
            </a:r>
            <a:endParaRPr lang="en-US" dirty="0"/>
          </a:p>
          <a:p>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198194420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REVIEW</a:t>
            </a:r>
            <a:endParaRPr lang="en-US" dirty="0"/>
          </a:p>
        </p:txBody>
      </p:sp>
      <p:sp>
        <p:nvSpPr>
          <p:cNvPr id="3" name="Vertical Text Placeholder 2"/>
          <p:cNvSpPr>
            <a:spLocks noGrp="1"/>
          </p:cNvSpPr>
          <p:nvPr>
            <p:ph type="body" orient="vert" idx="1"/>
          </p:nvPr>
        </p:nvSpPr>
        <p:spPr>
          <a:xfrm rot="16200000">
            <a:off x="713318" y="-319618"/>
            <a:ext cx="5516037" cy="6536265"/>
          </a:xfrm>
        </p:spPr>
        <p:txBody>
          <a:bodyPr>
            <a:normAutofit lnSpcReduction="10000"/>
          </a:bodyPr>
          <a:lstStyle/>
          <a:p>
            <a:pPr marL="114300" indent="0" algn="ctr">
              <a:buNone/>
            </a:pPr>
            <a:r>
              <a:rPr lang="en-US" sz="3200" b="1" dirty="0" smtClean="0">
                <a:solidFill>
                  <a:srgbClr val="476D35"/>
                </a:solidFill>
              </a:rPr>
              <a:t>WHAT IS THE STRUCTURE OF SOCIETY?</a:t>
            </a:r>
          </a:p>
          <a:p>
            <a:pPr marL="114300" indent="0" algn="ctr">
              <a:buNone/>
            </a:pPr>
            <a:endParaRPr lang="en-US" sz="1200" b="1" dirty="0" smtClean="0">
              <a:solidFill>
                <a:srgbClr val="476D35"/>
              </a:solidFill>
            </a:endParaRPr>
          </a:p>
          <a:p>
            <a:pPr marL="114300" indent="0">
              <a:buNone/>
            </a:pPr>
            <a:r>
              <a:rPr lang="en-US" dirty="0"/>
              <a:t>• There were originally five, and later six, separate Iroquois Nations. Each has its own language and its own council. </a:t>
            </a:r>
            <a:endParaRPr lang="en-US" dirty="0" smtClean="0"/>
          </a:p>
          <a:p>
            <a:pPr marL="114300" indent="0">
              <a:buNone/>
            </a:pPr>
            <a:endParaRPr lang="en-US" sz="800" dirty="0"/>
          </a:p>
          <a:p>
            <a:pPr marL="114300" indent="0">
              <a:buNone/>
            </a:pPr>
            <a:r>
              <a:rPr lang="en-US" dirty="0"/>
              <a:t>• Each nation has specific clans which are extended families of the same clan of other nations. </a:t>
            </a:r>
            <a:endParaRPr lang="en-US" dirty="0" smtClean="0"/>
          </a:p>
          <a:p>
            <a:pPr marL="114300" indent="0">
              <a:buNone/>
            </a:pPr>
            <a:endParaRPr lang="en-US" sz="800" dirty="0"/>
          </a:p>
          <a:p>
            <a:pPr marL="114300" indent="0">
              <a:buNone/>
            </a:pPr>
            <a:r>
              <a:rPr lang="en-US" dirty="0"/>
              <a:t>• Families are connected through the women’s lines. </a:t>
            </a:r>
            <a:endParaRPr lang="en-US" dirty="0" smtClean="0"/>
          </a:p>
          <a:p>
            <a:pPr marL="114300" indent="0">
              <a:buNone/>
            </a:pPr>
            <a:endParaRPr lang="en-US" sz="900" dirty="0"/>
          </a:p>
          <a:p>
            <a:pPr marL="114300" indent="0">
              <a:buNone/>
            </a:pPr>
            <a:r>
              <a:rPr lang="en-US" dirty="0"/>
              <a:t>• Extended families used to live in longhouses. </a:t>
            </a:r>
            <a:endParaRPr lang="en-US" dirty="0"/>
          </a:p>
          <a:p>
            <a:pPr marL="114300" indent="0">
              <a:buNone/>
            </a:pP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5537199"/>
            <a:ext cx="9144000" cy="1320799"/>
          </a:xfrm>
          <a:prstGeom prst="rect">
            <a:avLst/>
          </a:prstGeom>
        </p:spPr>
      </p:pic>
    </p:spTree>
    <p:extLst>
      <p:ext uri="{BB962C8B-B14F-4D97-AF65-F5344CB8AC3E}">
        <p14:creationId xmlns:p14="http://schemas.microsoft.com/office/powerpoint/2010/main" val="2895939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REVIEW</a:t>
            </a:r>
            <a:endParaRPr lang="en-US" dirty="0"/>
          </a:p>
        </p:txBody>
      </p:sp>
      <p:sp>
        <p:nvSpPr>
          <p:cNvPr id="3" name="Vertical Text Placeholder 2"/>
          <p:cNvSpPr>
            <a:spLocks noGrp="1"/>
          </p:cNvSpPr>
          <p:nvPr>
            <p:ph type="body" orient="vert" idx="1"/>
          </p:nvPr>
        </p:nvSpPr>
        <p:spPr>
          <a:xfrm rot="16200000">
            <a:off x="385235" y="8465"/>
            <a:ext cx="6172200" cy="6536265"/>
          </a:xfrm>
        </p:spPr>
        <p:txBody>
          <a:bodyPr>
            <a:normAutofit fontScale="92500"/>
          </a:bodyPr>
          <a:lstStyle/>
          <a:p>
            <a:pPr marL="114300" indent="0" algn="ctr">
              <a:buNone/>
            </a:pPr>
            <a:r>
              <a:rPr lang="en-US" sz="3200" b="1" dirty="0">
                <a:solidFill>
                  <a:srgbClr val="476D35"/>
                </a:solidFill>
              </a:rPr>
              <a:t>What rights and responsibilities do members of the society have? </a:t>
            </a:r>
            <a:endParaRPr lang="en-US" sz="3200" dirty="0">
              <a:solidFill>
                <a:srgbClr val="476D35"/>
              </a:solidFill>
            </a:endParaRPr>
          </a:p>
          <a:p>
            <a:pPr marL="114300" indent="0" algn="ctr">
              <a:buNone/>
            </a:pPr>
            <a:endParaRPr lang="en-US" sz="1200" b="1" dirty="0" smtClean="0">
              <a:solidFill>
                <a:srgbClr val="476D35"/>
              </a:solidFill>
            </a:endParaRPr>
          </a:p>
          <a:p>
            <a:pPr marL="114300" indent="0">
              <a:buNone/>
            </a:pPr>
            <a:r>
              <a:rPr lang="en-US" dirty="0"/>
              <a:t>• All members of society are expected to follow the Great Law of Peace. </a:t>
            </a:r>
            <a:endParaRPr lang="en-US" dirty="0" smtClean="0"/>
          </a:p>
          <a:p>
            <a:pPr marL="114300" indent="0">
              <a:buNone/>
            </a:pPr>
            <a:endParaRPr lang="en-US" sz="900" dirty="0"/>
          </a:p>
          <a:p>
            <a:pPr marL="114300" indent="0">
              <a:buNone/>
            </a:pPr>
            <a:r>
              <a:rPr lang="en-US" dirty="0"/>
              <a:t>• Clan mothers listen to their clan members, give advice and choose their </a:t>
            </a:r>
            <a:r>
              <a:rPr lang="en-US" dirty="0" err="1"/>
              <a:t>Hoyaneh</a:t>
            </a:r>
            <a:r>
              <a:rPr lang="en-US" dirty="0"/>
              <a:t>. </a:t>
            </a:r>
            <a:endParaRPr lang="en-US" dirty="0" smtClean="0"/>
          </a:p>
          <a:p>
            <a:pPr marL="114300" indent="0">
              <a:buNone/>
            </a:pPr>
            <a:endParaRPr lang="en-US" sz="900" dirty="0"/>
          </a:p>
          <a:p>
            <a:pPr marL="114300" indent="0">
              <a:buNone/>
            </a:pPr>
            <a:r>
              <a:rPr lang="en-US" dirty="0"/>
              <a:t>• The </a:t>
            </a:r>
            <a:r>
              <a:rPr lang="en-US" dirty="0" err="1"/>
              <a:t>Hoyaneh</a:t>
            </a:r>
            <a:r>
              <a:rPr lang="en-US" dirty="0"/>
              <a:t> listen to their Clan Mothers and are responsible for representing their own clan and nation. They are also responsible for helping make Grand Council decisions. </a:t>
            </a:r>
            <a:endParaRPr lang="en-US" dirty="0" smtClean="0"/>
          </a:p>
          <a:p>
            <a:pPr marL="114300" indent="0">
              <a:buNone/>
            </a:pPr>
            <a:endParaRPr lang="en-US" sz="900" dirty="0"/>
          </a:p>
          <a:p>
            <a:pPr marL="114300" indent="0">
              <a:buNone/>
            </a:pPr>
            <a:r>
              <a:rPr lang="en-US" dirty="0"/>
              <a:t>• Each member nation of the Confederacy is equally important on the council. </a:t>
            </a:r>
            <a:endParaRPr lang="en-US" dirty="0"/>
          </a:p>
          <a:p>
            <a:pPr marL="114300" indent="0">
              <a:buNone/>
            </a:pP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5537201"/>
            <a:ext cx="9144000" cy="1320799"/>
          </a:xfrm>
          <a:prstGeom prst="rect">
            <a:avLst/>
          </a:prstGeom>
        </p:spPr>
      </p:pic>
    </p:spTree>
    <p:extLst>
      <p:ext uri="{BB962C8B-B14F-4D97-AF65-F5344CB8AC3E}">
        <p14:creationId xmlns:p14="http://schemas.microsoft.com/office/powerpoint/2010/main" val="3199858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IROQUOIS vs. HAUDENOSAUNEE</a:t>
            </a:r>
            <a:endParaRPr lang="en-US" dirty="0"/>
          </a:p>
        </p:txBody>
      </p:sp>
      <p:sp>
        <p:nvSpPr>
          <p:cNvPr id="3" name="Content Placeholder 2"/>
          <p:cNvSpPr>
            <a:spLocks noGrp="1"/>
          </p:cNvSpPr>
          <p:nvPr>
            <p:ph idx="1"/>
          </p:nvPr>
        </p:nvSpPr>
        <p:spPr/>
        <p:txBody>
          <a:bodyPr/>
          <a:lstStyle/>
          <a:p>
            <a:r>
              <a:rPr lang="en-US" dirty="0" err="1" smtClean="0"/>
              <a:t>Haudenosaunee</a:t>
            </a:r>
            <a:r>
              <a:rPr lang="en-US" dirty="0" smtClean="0"/>
              <a:t> </a:t>
            </a:r>
            <a:r>
              <a:rPr lang="en-US" dirty="0"/>
              <a:t>is </a:t>
            </a:r>
            <a:r>
              <a:rPr lang="en-US" dirty="0" smtClean="0"/>
              <a:t>what the </a:t>
            </a:r>
            <a:r>
              <a:rPr lang="en-US" dirty="0"/>
              <a:t>people call themselves in their own language. It means “people of the longhouse” and comes from the name for the people’s traditional dwelling. </a:t>
            </a:r>
            <a:endParaRPr lang="en-US" dirty="0" smtClean="0"/>
          </a:p>
          <a:p>
            <a:pPr marL="114300" indent="0">
              <a:buNone/>
            </a:pPr>
            <a:endParaRPr lang="en-US" dirty="0" smtClean="0"/>
          </a:p>
          <a:p>
            <a:r>
              <a:rPr lang="en-US" b="1" dirty="0"/>
              <a:t>How do the names </a:t>
            </a:r>
            <a:r>
              <a:rPr lang="en-US" b="1" i="1" dirty="0"/>
              <a:t>Iroquois </a:t>
            </a:r>
            <a:r>
              <a:rPr lang="en-US" b="1" dirty="0"/>
              <a:t>and </a:t>
            </a:r>
            <a:r>
              <a:rPr lang="en-US" b="1" i="1" dirty="0" err="1"/>
              <a:t>Haudenosaunee</a:t>
            </a:r>
            <a:r>
              <a:rPr lang="en-US" b="1" i="1" dirty="0"/>
              <a:t> </a:t>
            </a:r>
            <a:r>
              <a:rPr lang="en-US" b="1" dirty="0"/>
              <a:t>reflect the different perspectives of peoples? </a:t>
            </a:r>
            <a:endParaRPr lang="en-US" b="1" dirty="0" smtClean="0"/>
          </a:p>
          <a:p>
            <a:r>
              <a:rPr lang="en-US" b="1" dirty="0" smtClean="0"/>
              <a:t>How </a:t>
            </a:r>
            <a:r>
              <a:rPr lang="en-US" b="1" dirty="0"/>
              <a:t>do they reflect the history of </a:t>
            </a:r>
            <a:r>
              <a:rPr lang="en-US" b="1" dirty="0" smtClean="0"/>
              <a:t>North </a:t>
            </a:r>
            <a:r>
              <a:rPr lang="en-US" b="1" dirty="0"/>
              <a:t>America? </a:t>
            </a:r>
            <a:endParaRPr lang="en-US" b="1" dirty="0"/>
          </a:p>
          <a:p>
            <a:endParaRPr lang="en-US" dirty="0"/>
          </a:p>
          <a:p>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2203482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REVIEW</a:t>
            </a:r>
            <a:endParaRPr lang="en-US" dirty="0"/>
          </a:p>
        </p:txBody>
      </p:sp>
      <p:sp>
        <p:nvSpPr>
          <p:cNvPr id="3" name="Vertical Text Placeholder 2"/>
          <p:cNvSpPr>
            <a:spLocks noGrp="1"/>
          </p:cNvSpPr>
          <p:nvPr>
            <p:ph type="body" orient="vert" idx="1"/>
          </p:nvPr>
        </p:nvSpPr>
        <p:spPr>
          <a:xfrm rot="16200000">
            <a:off x="385235" y="8465"/>
            <a:ext cx="6172200" cy="6536265"/>
          </a:xfrm>
        </p:spPr>
        <p:txBody>
          <a:bodyPr>
            <a:normAutofit fontScale="92500" lnSpcReduction="20000"/>
          </a:bodyPr>
          <a:lstStyle/>
          <a:p>
            <a:pPr marL="114300" indent="0" algn="ctr">
              <a:buNone/>
            </a:pPr>
            <a:r>
              <a:rPr lang="en-US" sz="3200" b="1" dirty="0">
                <a:solidFill>
                  <a:srgbClr val="476D35"/>
                </a:solidFill>
              </a:rPr>
              <a:t>What is the procedure for making government decisions? </a:t>
            </a:r>
            <a:endParaRPr lang="en-US" sz="3200" dirty="0">
              <a:solidFill>
                <a:srgbClr val="476D35"/>
              </a:solidFill>
            </a:endParaRPr>
          </a:p>
          <a:p>
            <a:pPr marL="114300" indent="0" algn="ctr">
              <a:buNone/>
            </a:pPr>
            <a:endParaRPr lang="en-US" sz="1200" b="1" dirty="0" smtClean="0">
              <a:solidFill>
                <a:srgbClr val="476D35"/>
              </a:solidFill>
            </a:endParaRPr>
          </a:p>
          <a:p>
            <a:pPr marL="114300" indent="0">
              <a:buNone/>
            </a:pPr>
            <a:r>
              <a:rPr lang="en-US" dirty="0"/>
              <a:t>• The Grand Council is composed of 50 </a:t>
            </a:r>
            <a:r>
              <a:rPr lang="en-US" dirty="0" err="1"/>
              <a:t>Hoyaneh</a:t>
            </a:r>
            <a:r>
              <a:rPr lang="en-US" dirty="0"/>
              <a:t> representing their clans</a:t>
            </a:r>
            <a:br>
              <a:rPr lang="en-US" dirty="0"/>
            </a:br>
            <a:r>
              <a:rPr lang="en-US" dirty="0"/>
              <a:t>and nations. </a:t>
            </a:r>
            <a:endParaRPr lang="en-US" dirty="0" smtClean="0"/>
          </a:p>
          <a:p>
            <a:pPr marL="114300" indent="0">
              <a:buNone/>
            </a:pPr>
            <a:endParaRPr lang="en-US" sz="900" dirty="0"/>
          </a:p>
          <a:p>
            <a:pPr marL="114300" indent="0">
              <a:buNone/>
            </a:pPr>
            <a:r>
              <a:rPr lang="en-US" dirty="0"/>
              <a:t>• The Grand Council makes decisions affecting the entire Confederacy. </a:t>
            </a:r>
            <a:endParaRPr lang="en-US" dirty="0" smtClean="0"/>
          </a:p>
          <a:p>
            <a:pPr marL="114300" indent="0">
              <a:buNone/>
            </a:pPr>
            <a:endParaRPr lang="en-US" sz="900" dirty="0"/>
          </a:p>
          <a:p>
            <a:pPr marL="114300" indent="0">
              <a:buNone/>
            </a:pPr>
            <a:r>
              <a:rPr lang="en-US" dirty="0"/>
              <a:t>• The member nations hold discussions in a set order. </a:t>
            </a:r>
            <a:endParaRPr lang="en-US" dirty="0" smtClean="0"/>
          </a:p>
          <a:p>
            <a:pPr marL="114300" indent="0">
              <a:buNone/>
            </a:pPr>
            <a:endParaRPr lang="en-US" sz="900" dirty="0"/>
          </a:p>
          <a:p>
            <a:pPr marL="114300" indent="0">
              <a:buNone/>
            </a:pPr>
            <a:r>
              <a:rPr lang="en-US" dirty="0"/>
              <a:t>• The </a:t>
            </a:r>
            <a:r>
              <a:rPr lang="en-US" dirty="0" err="1"/>
              <a:t>Hoyaneh</a:t>
            </a:r>
            <a:r>
              <a:rPr lang="en-US" dirty="0"/>
              <a:t> from each nation must reach consensus. </a:t>
            </a:r>
            <a:endParaRPr lang="en-US" dirty="0" smtClean="0"/>
          </a:p>
          <a:p>
            <a:pPr marL="114300" indent="0">
              <a:buNone/>
            </a:pPr>
            <a:endParaRPr lang="en-US" sz="900" dirty="0"/>
          </a:p>
          <a:p>
            <a:pPr marL="114300" indent="0">
              <a:buNone/>
            </a:pPr>
            <a:r>
              <a:rPr lang="en-US" dirty="0"/>
              <a:t>• Decisions are agreed on only after consensus from the entire Council. </a:t>
            </a:r>
            <a:endParaRPr lang="en-US" dirty="0" smtClean="0"/>
          </a:p>
          <a:p>
            <a:pPr marL="114300" indent="0">
              <a:buNone/>
            </a:pPr>
            <a:endParaRPr lang="en-US" sz="900" dirty="0"/>
          </a:p>
          <a:p>
            <a:pPr marL="114300" indent="0">
              <a:buNone/>
            </a:pPr>
            <a:r>
              <a:rPr lang="en-US" dirty="0"/>
              <a:t>• Decisions were traditionally recorded with wampum belts. </a:t>
            </a:r>
            <a:endParaRPr lang="en-US" dirty="0"/>
          </a:p>
          <a:p>
            <a:pPr marL="114300" indent="0">
              <a:buNone/>
            </a:pP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5537201"/>
            <a:ext cx="9144000" cy="1320799"/>
          </a:xfrm>
          <a:prstGeom prst="rect">
            <a:avLst/>
          </a:prstGeom>
        </p:spPr>
      </p:pic>
    </p:spTree>
    <p:extLst>
      <p:ext uri="{BB962C8B-B14F-4D97-AF65-F5344CB8AC3E}">
        <p14:creationId xmlns:p14="http://schemas.microsoft.com/office/powerpoint/2010/main" val="424946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REVIEW</a:t>
            </a:r>
            <a:endParaRPr lang="en-US" dirty="0"/>
          </a:p>
        </p:txBody>
      </p:sp>
      <p:sp>
        <p:nvSpPr>
          <p:cNvPr id="3" name="Vertical Text Placeholder 2"/>
          <p:cNvSpPr>
            <a:spLocks noGrp="1"/>
          </p:cNvSpPr>
          <p:nvPr>
            <p:ph type="body" orient="vert" idx="1"/>
          </p:nvPr>
        </p:nvSpPr>
        <p:spPr>
          <a:xfrm rot="16200000">
            <a:off x="385235" y="8465"/>
            <a:ext cx="6172200" cy="6536265"/>
          </a:xfrm>
        </p:spPr>
        <p:txBody>
          <a:bodyPr>
            <a:normAutofit/>
          </a:bodyPr>
          <a:lstStyle/>
          <a:p>
            <a:pPr marL="114300" indent="0" algn="ctr">
              <a:buNone/>
            </a:pPr>
            <a:r>
              <a:rPr lang="en-US" sz="3200" b="1" dirty="0">
                <a:solidFill>
                  <a:srgbClr val="476D35"/>
                </a:solidFill>
              </a:rPr>
              <a:t>How do members of society influence government decisions? </a:t>
            </a:r>
            <a:endParaRPr lang="en-US" sz="3200" dirty="0">
              <a:solidFill>
                <a:srgbClr val="476D35"/>
              </a:solidFill>
            </a:endParaRPr>
          </a:p>
          <a:p>
            <a:pPr marL="114300" indent="0" algn="ctr">
              <a:buNone/>
            </a:pPr>
            <a:endParaRPr lang="en-US" sz="1200" b="1" dirty="0" smtClean="0">
              <a:solidFill>
                <a:srgbClr val="476D35"/>
              </a:solidFill>
            </a:endParaRPr>
          </a:p>
          <a:p>
            <a:pPr marL="114300" indent="0">
              <a:buNone/>
            </a:pPr>
            <a:r>
              <a:rPr lang="en-US" dirty="0"/>
              <a:t>• Clan Mothers choose the </a:t>
            </a:r>
            <a:r>
              <a:rPr lang="en-US" dirty="0" err="1"/>
              <a:t>Hoyaneh</a:t>
            </a:r>
            <a:r>
              <a:rPr lang="en-US" dirty="0"/>
              <a:t> and ensure they adequately represent their people. </a:t>
            </a:r>
            <a:endParaRPr lang="en-US" dirty="0" smtClean="0"/>
          </a:p>
          <a:p>
            <a:pPr marL="114300" indent="0">
              <a:buNone/>
            </a:pPr>
            <a:endParaRPr lang="en-US" sz="800" dirty="0"/>
          </a:p>
          <a:p>
            <a:pPr marL="114300" indent="0">
              <a:buNone/>
            </a:pPr>
            <a:r>
              <a:rPr lang="en-US" dirty="0"/>
              <a:t>• Both men’s and and women’s voices are heard through the Men’s Councils and Women’s Councils that advise the Clan Mothers. The Clan Mothers advise the </a:t>
            </a:r>
            <a:r>
              <a:rPr lang="en-US" dirty="0" err="1"/>
              <a:t>Hoyaneh</a:t>
            </a:r>
            <a:r>
              <a:rPr lang="en-US" dirty="0"/>
              <a:t>. </a:t>
            </a:r>
            <a:endParaRPr lang="en-US" dirty="0"/>
          </a:p>
          <a:p>
            <a:pPr marL="114300" indent="0">
              <a:buNone/>
            </a:pP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5537201"/>
            <a:ext cx="9144000" cy="1320799"/>
          </a:xfrm>
          <a:prstGeom prst="rect">
            <a:avLst/>
          </a:prstGeom>
        </p:spPr>
      </p:pic>
    </p:spTree>
    <p:extLst>
      <p:ext uri="{BB962C8B-B14F-4D97-AF65-F5344CB8AC3E}">
        <p14:creationId xmlns:p14="http://schemas.microsoft.com/office/powerpoint/2010/main" val="3555192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THE IROQUOIS CONFEDERACY BEGIN?</a:t>
            </a:r>
            <a:endParaRPr lang="en-US" dirty="0"/>
          </a:p>
        </p:txBody>
      </p:sp>
      <p:sp>
        <p:nvSpPr>
          <p:cNvPr id="3" name="Content Placeholder 2"/>
          <p:cNvSpPr>
            <a:spLocks noGrp="1"/>
          </p:cNvSpPr>
          <p:nvPr>
            <p:ph idx="1"/>
          </p:nvPr>
        </p:nvSpPr>
        <p:spPr/>
        <p:txBody>
          <a:bodyPr/>
          <a:lstStyle/>
          <a:p>
            <a:pPr marL="114300" indent="0" algn="ctr">
              <a:buNone/>
            </a:pPr>
            <a:r>
              <a:rPr lang="en-US" b="1" dirty="0"/>
              <a:t>Five different nations founded the Iroquois Confederacy: </a:t>
            </a:r>
            <a:endParaRPr lang="en-US" b="1" dirty="0" smtClean="0"/>
          </a:p>
          <a:p>
            <a:r>
              <a:rPr lang="en-US" b="1" dirty="0" smtClean="0"/>
              <a:t>S</a:t>
            </a:r>
            <a:r>
              <a:rPr lang="en-US" dirty="0" smtClean="0"/>
              <a:t>eneca </a:t>
            </a:r>
            <a:r>
              <a:rPr lang="en-US" dirty="0"/>
              <a:t>(</a:t>
            </a:r>
            <a:r>
              <a:rPr lang="en-US" dirty="0" err="1"/>
              <a:t>Sen</a:t>
            </a:r>
            <a:r>
              <a:rPr lang="en-US" dirty="0"/>
              <a:t>-e-</a:t>
            </a:r>
            <a:r>
              <a:rPr lang="en-US" dirty="0" err="1"/>
              <a:t>kuh</a:t>
            </a:r>
            <a:r>
              <a:rPr lang="en-US" dirty="0" smtClean="0"/>
              <a:t>) </a:t>
            </a:r>
          </a:p>
          <a:p>
            <a:r>
              <a:rPr lang="en-US" b="1" dirty="0" smtClean="0"/>
              <a:t>C</a:t>
            </a:r>
            <a:r>
              <a:rPr lang="en-US" dirty="0" smtClean="0"/>
              <a:t>ayuga </a:t>
            </a:r>
            <a:r>
              <a:rPr lang="en-US" dirty="0"/>
              <a:t>(</a:t>
            </a:r>
            <a:r>
              <a:rPr lang="en-US" dirty="0" err="1"/>
              <a:t>Ky</a:t>
            </a:r>
            <a:r>
              <a:rPr lang="en-US" dirty="0"/>
              <a:t>-you-</a:t>
            </a:r>
            <a:r>
              <a:rPr lang="en-US" dirty="0" err="1"/>
              <a:t>guh</a:t>
            </a:r>
            <a:r>
              <a:rPr lang="en-US" dirty="0" smtClean="0"/>
              <a:t>)</a:t>
            </a:r>
            <a:endParaRPr lang="en-US" dirty="0"/>
          </a:p>
          <a:p>
            <a:r>
              <a:rPr lang="en-US" b="1" dirty="0" smtClean="0"/>
              <a:t>O</a:t>
            </a:r>
            <a:r>
              <a:rPr lang="en-US" dirty="0" smtClean="0"/>
              <a:t>nondaga </a:t>
            </a:r>
            <a:r>
              <a:rPr lang="en-US" dirty="0"/>
              <a:t>(On-on-da-</a:t>
            </a:r>
            <a:r>
              <a:rPr lang="en-US" dirty="0" err="1"/>
              <a:t>guh</a:t>
            </a:r>
            <a:r>
              <a:rPr lang="en-US" dirty="0" smtClean="0"/>
              <a:t>) </a:t>
            </a:r>
          </a:p>
          <a:p>
            <a:r>
              <a:rPr lang="en-US" b="1" dirty="0" smtClean="0"/>
              <a:t>O</a:t>
            </a:r>
            <a:r>
              <a:rPr lang="en-US" dirty="0" smtClean="0"/>
              <a:t>neida </a:t>
            </a:r>
            <a:r>
              <a:rPr lang="en-US" dirty="0"/>
              <a:t>(O-nee-duh</a:t>
            </a:r>
            <a:r>
              <a:rPr lang="en-US" dirty="0" smtClean="0"/>
              <a:t>)</a:t>
            </a:r>
            <a:endParaRPr lang="en-US" dirty="0"/>
          </a:p>
          <a:p>
            <a:r>
              <a:rPr lang="en-US" b="1" dirty="0" smtClean="0"/>
              <a:t>M</a:t>
            </a:r>
            <a:r>
              <a:rPr lang="en-US" dirty="0" smtClean="0"/>
              <a:t>ohawk </a:t>
            </a:r>
            <a:r>
              <a:rPr lang="en-US" dirty="0"/>
              <a:t>(Mo-hawk). </a:t>
            </a:r>
            <a:endParaRPr lang="en-US" dirty="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
        <p:nvSpPr>
          <p:cNvPr id="6" name="Rectangle 5"/>
          <p:cNvSpPr/>
          <p:nvPr/>
        </p:nvSpPr>
        <p:spPr>
          <a:xfrm>
            <a:off x="5374496" y="3035953"/>
            <a:ext cx="3190623" cy="2075600"/>
          </a:xfrm>
          <a:prstGeom prst="rect">
            <a:avLst/>
          </a:prstGeom>
          <a:solidFill>
            <a:srgbClr val="476D35"/>
          </a:solidFill>
          <a:ln w="57150" cmpd="sng">
            <a:solidFill>
              <a:srgbClr val="729B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Each nation kept its own territory, language and culture. </a:t>
            </a:r>
          </a:p>
        </p:txBody>
      </p:sp>
    </p:spTree>
    <p:extLst>
      <p:ext uri="{BB962C8B-B14F-4D97-AF65-F5344CB8AC3E}">
        <p14:creationId xmlns:p14="http://schemas.microsoft.com/office/powerpoint/2010/main" val="370191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WAS THE IROQUOIS CONFEDERACY?</a:t>
            </a:r>
            <a:endParaRPr lang="en-US" dirty="0"/>
          </a:p>
        </p:txBody>
      </p:sp>
      <p:pic>
        <p:nvPicPr>
          <p:cNvPr id="5" name="Content Placeholder 4" descr="Iroquois_5_Nation_Map_c1650.png"/>
          <p:cNvPicPr>
            <a:picLocks noGrp="1" noChangeAspect="1"/>
          </p:cNvPicPr>
          <p:nvPr>
            <p:ph idx="1"/>
          </p:nvPr>
        </p:nvPicPr>
        <p:blipFill>
          <a:blip r:embed="rId2">
            <a:extLst>
              <a:ext uri="{28A0092B-C50C-407E-A947-70E740481C1C}">
                <a14:useLocalDpi xmlns:a14="http://schemas.microsoft.com/office/drawing/2010/main" val="0"/>
              </a:ext>
            </a:extLst>
          </a:blip>
          <a:srcRect t="19215" b="19215"/>
          <a:stretch>
            <a:fillRect/>
          </a:stretch>
        </p:blipFill>
        <p:spPr/>
      </p:pic>
      <p:pic>
        <p:nvPicPr>
          <p:cNvPr id="4" name="Picture 3" descr="Screen Shot 2019-01-04 at 4.57.45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2974912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9-01-04 at 6.16.19 PM.png"/>
          <p:cNvPicPr>
            <a:picLocks noGrp="1" noChangeAspect="1"/>
          </p:cNvPicPr>
          <p:nvPr>
            <p:ph idx="1"/>
          </p:nvPr>
        </p:nvPicPr>
        <p:blipFill>
          <a:blip r:embed="rId2">
            <a:extLst>
              <a:ext uri="{28A0092B-C50C-407E-A947-70E740481C1C}">
                <a14:useLocalDpi xmlns:a14="http://schemas.microsoft.com/office/drawing/2010/main" val="0"/>
              </a:ext>
            </a:extLst>
          </a:blip>
          <a:srcRect l="5971" r="5971"/>
          <a:stretch>
            <a:fillRect/>
          </a:stretch>
        </p:blipFill>
        <p:spPr/>
      </p:pic>
      <p:sp>
        <p:nvSpPr>
          <p:cNvPr id="8" name="Title 1"/>
          <p:cNvSpPr>
            <a:spLocks noGrp="1"/>
          </p:cNvSpPr>
          <p:nvPr>
            <p:ph type="title"/>
          </p:nvPr>
        </p:nvSpPr>
        <p:spPr>
          <a:xfrm>
            <a:off x="426128" y="408372"/>
            <a:ext cx="8260672" cy="1039427"/>
          </a:xfrm>
        </p:spPr>
        <p:txBody>
          <a:bodyPr>
            <a:normAutofit/>
          </a:bodyPr>
          <a:lstStyle/>
          <a:p>
            <a:r>
              <a:rPr lang="en-US" dirty="0" smtClean="0"/>
              <a:t>Nations</a:t>
            </a:r>
            <a:endParaRPr lang="en-US" dirty="0"/>
          </a:p>
        </p:txBody>
      </p:sp>
    </p:spTree>
    <p:extLst>
      <p:ext uri="{BB962C8B-B14F-4D97-AF65-F5344CB8AC3E}">
        <p14:creationId xmlns:p14="http://schemas.microsoft.com/office/powerpoint/2010/main" val="967163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THE IROQUOIS CONFEDERACY BEGIN?</a:t>
            </a:r>
            <a:endParaRPr lang="en-US" dirty="0"/>
          </a:p>
        </p:txBody>
      </p:sp>
      <p:sp>
        <p:nvSpPr>
          <p:cNvPr id="3" name="Content Placeholder 2"/>
          <p:cNvSpPr>
            <a:spLocks noGrp="1"/>
          </p:cNvSpPr>
          <p:nvPr>
            <p:ph idx="1"/>
          </p:nvPr>
        </p:nvSpPr>
        <p:spPr/>
        <p:txBody>
          <a:bodyPr>
            <a:normAutofit/>
          </a:bodyPr>
          <a:lstStyle/>
          <a:p>
            <a:pPr marL="114300" indent="0">
              <a:buNone/>
            </a:pPr>
            <a:r>
              <a:rPr lang="en-US" dirty="0" smtClean="0"/>
              <a:t>Before </a:t>
            </a:r>
            <a:r>
              <a:rPr lang="en-US" dirty="0"/>
              <a:t>the founding of the Confederacy, the nations fought wars against each other. </a:t>
            </a:r>
            <a:endParaRPr lang="en-US" dirty="0" smtClean="0"/>
          </a:p>
          <a:p>
            <a:pPr marL="114300" indent="0">
              <a:buNone/>
            </a:pPr>
            <a:r>
              <a:rPr lang="en-US" dirty="0" smtClean="0"/>
              <a:t>The </a:t>
            </a:r>
            <a:r>
              <a:rPr lang="en-US" dirty="0"/>
              <a:t>history of the Iroquois records that a leader came to the nations with a message of peace and unity. This leader was named </a:t>
            </a:r>
            <a:r>
              <a:rPr lang="en-US" dirty="0" err="1"/>
              <a:t>Dekanawidah</a:t>
            </a:r>
            <a:r>
              <a:rPr lang="en-US" dirty="0"/>
              <a:t> (da-</a:t>
            </a:r>
            <a:r>
              <a:rPr lang="en-US" dirty="0" err="1"/>
              <a:t>ga</a:t>
            </a:r>
            <a:r>
              <a:rPr lang="en-US" dirty="0"/>
              <a:t>-</a:t>
            </a:r>
            <a:r>
              <a:rPr lang="en-US" dirty="0" err="1"/>
              <a:t>na</a:t>
            </a:r>
            <a:r>
              <a:rPr lang="en-US" dirty="0"/>
              <a:t>- wee-duh), the Peacemaker. </a:t>
            </a:r>
            <a:endParaRPr lang="en-US" dirty="0" smtClean="0"/>
          </a:p>
        </p:txBody>
      </p:sp>
      <p:pic>
        <p:nvPicPr>
          <p:cNvPr id="4" name="Picture 3" descr="Screen Shot 2019-01-04 at 4.57.45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951878"/>
            <a:ext cx="9144000" cy="1906121"/>
          </a:xfrm>
          <a:prstGeom prst="rect">
            <a:avLst/>
          </a:prstGeom>
        </p:spPr>
      </p:pic>
    </p:spTree>
    <p:extLst>
      <p:ext uri="{BB962C8B-B14F-4D97-AF65-F5344CB8AC3E}">
        <p14:creationId xmlns:p14="http://schemas.microsoft.com/office/powerpoint/2010/main" val="15693400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264</TotalTime>
  <Words>2887</Words>
  <Application>Microsoft Macintosh PowerPoint</Application>
  <PresentationFormat>On-screen Show (4:3)</PresentationFormat>
  <Paragraphs>208</Paragraphs>
  <Slides>51</Slides>
  <Notes>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Apothecary</vt:lpstr>
      <vt:lpstr>WHAT WAS THE Iroquois confederacy?</vt:lpstr>
      <vt:lpstr>What are we learning?</vt:lpstr>
      <vt:lpstr>WHY ARE WE LEARNING THIS?</vt:lpstr>
      <vt:lpstr>IROQUOIS vs. HAUDENOSAUNEE</vt:lpstr>
      <vt:lpstr>IROQUOIS vs. HAUDENOSAUNEE</vt:lpstr>
      <vt:lpstr>HOW DID THE IROQUOIS CONFEDERACY BEGIN?</vt:lpstr>
      <vt:lpstr>WHERE WAS THE IROQUOIS CONFEDERACY?</vt:lpstr>
      <vt:lpstr>Nations</vt:lpstr>
      <vt:lpstr>HOW DID THE IROQUOIS CONFEDERACY BEGIN?</vt:lpstr>
      <vt:lpstr>HOW DID THE IROQUOIS CONFEDERACY BEGIN?</vt:lpstr>
      <vt:lpstr>PowerPoint Presentation</vt:lpstr>
      <vt:lpstr>WHAT IS ORAL HISTORY?</vt:lpstr>
      <vt:lpstr>WHAT IS ORAL HISTORY?</vt:lpstr>
      <vt:lpstr>HOW DID THE IROQUOIS LIVE?</vt:lpstr>
      <vt:lpstr>HOW DID THE IROQUOIS LIVE?</vt:lpstr>
      <vt:lpstr>HOW DID THE IROQUOIS LIVE?</vt:lpstr>
      <vt:lpstr>The longhouse</vt:lpstr>
      <vt:lpstr>The LONGHOUSE</vt:lpstr>
      <vt:lpstr>WHAT WAS THE SOCIAL STRUCTURE OF IROQUOIS SOCIETY?</vt:lpstr>
      <vt:lpstr>A DECISION FOR THE IROQUOIS GRAND COUNCIL</vt:lpstr>
      <vt:lpstr>WHO’S WHO IN THE IROQUOIS CONFEDERACY?</vt:lpstr>
      <vt:lpstr>WHO’S WHO IN THE IROQUOIS CONFEDERACY?</vt:lpstr>
      <vt:lpstr>WHO’S WHO IN THE IROQUOIS CONFEDERACY?</vt:lpstr>
      <vt:lpstr>WHO’S WHO IN THE IROQUOIS CONFEDERACY?</vt:lpstr>
      <vt:lpstr>WHO’S WHO IN THE IROQUOIS CONFEDERACY?</vt:lpstr>
      <vt:lpstr>WHO’S WHO IN THE IROQUOIS CONFEDERACY?</vt:lpstr>
      <vt:lpstr>WHO’S WHO IN THE IROQUOIS CONFEDERACY?</vt:lpstr>
      <vt:lpstr>WHO’S WHO IN THE IROQUOIS CONFEDERACY?</vt:lpstr>
      <vt:lpstr>WHO’S WHO IN THE IROQUOIS CONFEDERACY?</vt:lpstr>
      <vt:lpstr>WHO’S WHO IN THE IROQUOIS CONFEDERACY?</vt:lpstr>
      <vt:lpstr>WHO’S WHO IN THE IROQUOIS CONFEDERACY?</vt:lpstr>
      <vt:lpstr>IROQUOIS RIGHTS AND RESPONSIBILITIES</vt:lpstr>
      <vt:lpstr>IROQUOIS RIGHTS AND RESPONSIBILITIES</vt:lpstr>
      <vt:lpstr>WHAT OPPORTUNITIES DID IROQUOIS PEOPLE HAVE TO PARTICIPATE IN DECISION MAKING?</vt:lpstr>
      <vt:lpstr>THE GRAND COUNCIL</vt:lpstr>
      <vt:lpstr>THE GRAND COUNCIL</vt:lpstr>
      <vt:lpstr>THE GRAND COUNCIL</vt:lpstr>
      <vt:lpstr>THE IROQUOIS CONFEDERACY</vt:lpstr>
      <vt:lpstr>THE IROQUOIS CONFEDERACY</vt:lpstr>
      <vt:lpstr>PowerPoint Presentation</vt:lpstr>
      <vt:lpstr>PowerPoint Presentation</vt:lpstr>
      <vt:lpstr>WAMPUM</vt:lpstr>
      <vt:lpstr>The Hiawatha Wampum Belt </vt:lpstr>
      <vt:lpstr>The Hiawatha Wampum Belt </vt:lpstr>
      <vt:lpstr>GUSWENTAH: TWO ROW WAMPUM TREAY</vt:lpstr>
      <vt:lpstr>WHAT ARE THE IDEAS BEHIND THE IROQUOIS CONFEDERACY?</vt:lpstr>
      <vt:lpstr>THE TREE OF PEACE</vt:lpstr>
      <vt:lpstr>REVIEW</vt:lpstr>
      <vt:lpstr>REVIEW</vt:lpstr>
      <vt:lpstr>REVIEW</vt:lpstr>
      <vt:lpstr>REVIEW</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WAS THE Iroquois confederacy?</dc:title>
  <dc:creator>Melanie Wasylenko</dc:creator>
  <cp:lastModifiedBy>Melanie Wasylenko</cp:lastModifiedBy>
  <cp:revision>21</cp:revision>
  <cp:lastPrinted>2019-01-05T04:20:00Z</cp:lastPrinted>
  <dcterms:created xsi:type="dcterms:W3CDTF">2019-01-04T23:58:08Z</dcterms:created>
  <dcterms:modified xsi:type="dcterms:W3CDTF">2019-01-05T04:22:48Z</dcterms:modified>
</cp:coreProperties>
</file>